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 autoCompressPictures="0">
  <p:sldMasterIdLst>
    <p:sldMasterId id="2147484272" r:id="rId1"/>
  </p:sldMasterIdLst>
  <p:notesMasterIdLst>
    <p:notesMasterId r:id="rId78"/>
  </p:notesMasterIdLst>
  <p:sldIdLst>
    <p:sldId id="26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333" r:id="rId26"/>
    <p:sldId id="334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264" r:id="rId75"/>
    <p:sldId id="310" r:id="rId76"/>
    <p:sldId id="309" r:id="rId77"/>
  </p:sldIdLst>
  <p:sldSz cx="12192000" cy="6858000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yle moye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0"/>
    <p:restoredTop sz="92950"/>
  </p:normalViewPr>
  <p:slideViewPr>
    <p:cSldViewPr snapToGrid="0" snapToObjects="1">
      <p:cViewPr>
        <p:scale>
          <a:sx n="77" d="100"/>
          <a:sy n="77" d="100"/>
        </p:scale>
        <p:origin x="144" y="-1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2D5285D-8DAB-3749-8210-FD2E124CAF9B}" type="datetimeFigureOut">
              <a:rPr lang="fr-FR"/>
              <a:pPr>
                <a:defRPr/>
              </a:pPr>
              <a:t>31/12/2016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9933886A-7B21-764B-9C37-296519CD8D0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2179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818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 calcul mental réfléchi</a:t>
            </a:r>
          </a:p>
        </p:txBody>
      </p:sp>
      <p:sp>
        <p:nvSpPr>
          <p:cNvPr id="34819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ED25BFF-12E7-0343-A924-06C4CD27616E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150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4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54275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77DE945-5433-8B42-AF39-A46E23419482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83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7346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57347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D4CE0CE-7E6F-464E-ABCD-0D6EA30C1F83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734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394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59395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01AAB08-20E8-DC47-A72F-02960529781B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495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42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 calcul mental réfléchi et automatisé</a:t>
            </a:r>
          </a:p>
        </p:txBody>
      </p:sp>
      <p:sp>
        <p:nvSpPr>
          <p:cNvPr id="61443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9DF430B-FF22-1448-864E-0ABA993F6F0A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54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49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6349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7310827-C768-F244-A180-7E0437443E1F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455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538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 à gauche calcul mental automatisé ; à droite réfléchi</a:t>
            </a:r>
          </a:p>
        </p:txBody>
      </p:sp>
      <p:sp>
        <p:nvSpPr>
          <p:cNvPr id="65539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7CD5CBC-EB4E-8541-A021-DC7B61791FD0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776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861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6861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4DB5C68-1093-8E41-96FB-A40EE141A511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250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8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 Comparer avec le précédent pour les priorités opératoires.</a:t>
            </a:r>
          </a:p>
        </p:txBody>
      </p:sp>
      <p:sp>
        <p:nvSpPr>
          <p:cNvPr id="70659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0E5C6D6-8560-3D4E-BB9C-6B01D07D0D2A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969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2706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 « Quelle opération est-ce que je fais en dernier ?</a:t>
            </a:r>
          </a:p>
        </p:txBody>
      </p:sp>
      <p:sp>
        <p:nvSpPr>
          <p:cNvPr id="72707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CC745B2-D116-F14B-87EF-F29A19074659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7367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4754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74755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813CA7B-CA97-5243-9865-F50CD851FFC5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820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866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36867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3AD39B4-B94D-2844-8109-2CFD5E7319C7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6156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6802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76803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8F172AA-3F92-0E42-96B9-9221CFFDBE11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466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874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79875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CB5F5A7-3B86-104C-AA49-80352DAC313C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415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22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81923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A9A9FC9-660D-FA47-ADA7-1752BEA0A41A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032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397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8397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D8BA67A-896C-0842-BB16-A0FE7B0017A5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9472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6018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86019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B487B33-D9C6-DE4F-BEBC-3B42094EFEB7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189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066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88067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3433207-44BE-324F-82CD-EF53F5936E36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2638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1138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 Méthode pour x11 ou distrib 10-1</a:t>
            </a:r>
          </a:p>
        </p:txBody>
      </p:sp>
      <p:sp>
        <p:nvSpPr>
          <p:cNvPr id="91139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03C08F2-4FD8-D34E-9A4A-316C166AA7DA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20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3186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93187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F3889A0-D9E3-6144-9FED-96198B53A343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2775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5234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  <a:p>
            <a:pPr>
              <a:spcBef>
                <a:spcPct val="0"/>
              </a:spcBef>
            </a:pPr>
            <a:r>
              <a:rPr lang="fr-FR" altLang="fr-FR"/>
              <a:t>11 x 52 = 5 (5+2) 2 = 572</a:t>
            </a:r>
          </a:p>
          <a:p>
            <a:pPr>
              <a:spcBef>
                <a:spcPct val="0"/>
              </a:spcBef>
            </a:pPr>
            <a:r>
              <a:rPr lang="fr-FR" altLang="fr-FR"/>
              <a:t>11 x 432 = 4 (4+3) (3+2) 2 = 4752</a:t>
            </a:r>
          </a:p>
          <a:p>
            <a:pPr>
              <a:spcBef>
                <a:spcPct val="0"/>
              </a:spcBef>
            </a:pPr>
            <a:r>
              <a:rPr lang="fr-FR" altLang="fr-FR"/>
              <a:t>11 x 5834 = 5 (5+8)(8+3)(3+4) 4 = 5 (5+8+1) 1 7 4 = (5+1) 4 1 7 4 = 64 174</a:t>
            </a:r>
          </a:p>
        </p:txBody>
      </p:sp>
      <p:sp>
        <p:nvSpPr>
          <p:cNvPr id="95235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A7B2A6C-49D0-B547-B3B1-B171035D8D60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1976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7282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97283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36BBC4A-4A28-1E49-B0FB-F6647F726A15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91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4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 calcul mental réfléchi</a:t>
            </a:r>
          </a:p>
        </p:txBody>
      </p:sp>
      <p:sp>
        <p:nvSpPr>
          <p:cNvPr id="38915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E00C12D-ED92-434C-8138-DC416B72AE6B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88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933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9933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ACA2056-F498-5047-B81F-D8AEB23DAF6B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56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2402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02403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FA21AFD-89CA-7949-8AC1-E06755228967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5020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445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 Parler de la symétrie F2 et F3 qui nécessite un deuxième axe ( deux sym axiales donne une sym centrale)</a:t>
            </a:r>
          </a:p>
        </p:txBody>
      </p:sp>
      <p:sp>
        <p:nvSpPr>
          <p:cNvPr id="10445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63F313B-C848-C441-A5C8-448F99592872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1380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6498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 la division par 100 revient à multiplier par 0,01 est un bon contre-exemple.</a:t>
            </a:r>
          </a:p>
        </p:txBody>
      </p:sp>
      <p:sp>
        <p:nvSpPr>
          <p:cNvPr id="106499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553B5A-F5A4-4A44-BAB0-9DE3276B8B75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294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8546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08547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ED79301-29A2-DD41-A046-84EE52C1C0D5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7186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0594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10595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445B38-0763-DE45-841A-0877434C8518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1969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3666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 méthode pour x11 ou 10-1</a:t>
            </a:r>
          </a:p>
        </p:txBody>
      </p:sp>
      <p:sp>
        <p:nvSpPr>
          <p:cNvPr id="113667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68361DA-799E-0842-AD3F-7962E4C98803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237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5714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15715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3A74A1-5774-334F-831F-DE3A0AC6A6B1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476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7762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17763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820731C-7BFE-1C46-BD68-1B66ADCC7AC6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744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981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1981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6793E9-46F6-6C4C-A3A7-70F2051F98E7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61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40963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79ADACA-23E3-1944-86FB-DAE0AC14C3B8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8506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1858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21859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E4824C9-5927-F94A-8C1E-B7B41FE12547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84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3906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23907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59BFEEE-C380-0744-BF62-D1F829E7296F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6527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5954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 retrouver pour 20 min qu’il y a 6 tours. Puis soustraire ces 20 min à 1h ie 24-6 = 18 tours en 1h. Et enfin la moitié 9 en 30min.</a:t>
            </a:r>
          </a:p>
        </p:txBody>
      </p:sp>
      <p:sp>
        <p:nvSpPr>
          <p:cNvPr id="125955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5F49378-A5B0-C34C-B58F-B544DF0F2C5D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6324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8002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28003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5F98CF1-98F0-D841-B84F-B4C9DFA31C0F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5162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005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3005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D8F2A29-BC5E-D842-972D-7AF0899D5EE6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701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2098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32099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0EC41CF-263A-0742-B1C4-1F559EB17315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6464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4146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34147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1820537-25D3-5142-AD44-F29E15C1C745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4240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6194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36195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27ECE90-6F69-094A-91C2-312A741FCF57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4408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8242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38243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21FEACB-86B5-BE48-9569-2061D33B272D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172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029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4029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A0565EB-9D17-F64A-B8A9-0710354042FA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398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 calcul mental réfléchi</a:t>
            </a:r>
          </a:p>
        </p:txBody>
      </p:sp>
      <p:sp>
        <p:nvSpPr>
          <p:cNvPr id="4301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7AA76CC-F704-0E49-B038-97FD92D09882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7415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2338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42339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2E6F554-DE40-9747-89FE-319FFD178EF3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111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4386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44387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A812603-0011-034C-BD90-3C03673000FE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1100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6434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46435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C5BBCAC-BD89-AB4D-AFA0-1FACD9962191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6807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8482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48483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3916103-E7D7-7940-A24F-F234D01091B0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2751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053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5053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516315C-8C6B-8347-9C19-9573776C0138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6216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2578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52579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83D7D91-51EC-E74F-8CA5-602A39E160BC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2081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4626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54627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D6795D-8DBA-F944-ADDE-8E51FF35C1A6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2728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2338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42339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2E6F554-DE40-9747-89FE-319FFD178EF3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8607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4386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44387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A812603-0011-034C-BD90-3C03673000FE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0358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6434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46435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C5BBCAC-BD89-AB4D-AFA0-1FACD9962191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594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2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46083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F02BE1B-C660-5847-B11A-A7DBFF1F0A96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58243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8482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48483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3916103-E7D7-7940-A24F-F234D01091B0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5713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053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5053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516315C-8C6B-8347-9C19-9573776C0138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996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2578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52579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83D7D91-51EC-E74F-8CA5-602A39E160BC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7003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4626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54627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D6795D-8DBA-F944-ADDE-8E51FF35C1A6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0989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4626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54627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D6795D-8DBA-F944-ADDE-8E51FF35C1A6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2134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2338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42339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2E6F554-DE40-9747-89FE-319FFD178EF3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1070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4386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44387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A812603-0011-034C-BD90-3C03673000FE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84476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6434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46435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C5BBCAC-BD89-AB4D-AFA0-1FACD9962191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461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8482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48483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3916103-E7D7-7940-A24F-F234D01091B0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70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7768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053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5053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516315C-8C6B-8347-9C19-9573776C0138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742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 calcul mental réfléchi</a:t>
            </a:r>
          </a:p>
        </p:txBody>
      </p:sp>
      <p:sp>
        <p:nvSpPr>
          <p:cNvPr id="4813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66C6562-4BFE-0941-8ACF-1F339AD8F76B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924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2578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52579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83D7D91-51EC-E74F-8CA5-602A39E160BC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93281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4626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54627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D6795D-8DBA-F944-ADDE-8E51FF35C1A6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73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1346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6674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56675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180915D-A46F-6D45-BF75-C1CF9C27A732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74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1708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8722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58723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B6C0531-6B1F-BC40-992E-C9DD3E052950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75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31284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077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16077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FA02506-E252-2A4F-B339-56ACE10AEB55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76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42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8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</a:t>
            </a:r>
          </a:p>
        </p:txBody>
      </p:sp>
      <p:sp>
        <p:nvSpPr>
          <p:cNvPr id="50179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A16A71C-7E66-9F4D-92BA-CC5FC6584844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268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6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altLang="fr-FR"/>
              <a:t>Commentaires : calcul mental quasi automatisé</a:t>
            </a:r>
          </a:p>
        </p:txBody>
      </p:sp>
      <p:sp>
        <p:nvSpPr>
          <p:cNvPr id="52227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671BCB-91F1-0C4D-8E88-644895250FE1}" type="slidenum">
              <a:rPr lang="fr-FR" altLang="fr-FR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fr-FR" altLang="fr-F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3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0" y="4324350"/>
            <a:ext cx="1744663" cy="777875"/>
          </a:xfrm>
          <a:custGeom>
            <a:avLst/>
            <a:gdLst>
              <a:gd name="T0" fmla="*/ 287 w 372"/>
              <a:gd name="T1" fmla="*/ 166 h 166"/>
              <a:gd name="T2" fmla="*/ 293 w 372"/>
              <a:gd name="T3" fmla="*/ 164 h 166"/>
              <a:gd name="T4" fmla="*/ 294 w 372"/>
              <a:gd name="T5" fmla="*/ 163 h 166"/>
              <a:gd name="T6" fmla="*/ 370 w 372"/>
              <a:gd name="T7" fmla="*/ 87 h 166"/>
              <a:gd name="T8" fmla="*/ 370 w 372"/>
              <a:gd name="T9" fmla="*/ 78 h 166"/>
              <a:gd name="T10" fmla="*/ 294 w 372"/>
              <a:gd name="T11" fmla="*/ 3 h 166"/>
              <a:gd name="T12" fmla="*/ 293 w 372"/>
              <a:gd name="T13" fmla="*/ 2 h 166"/>
              <a:gd name="T14" fmla="*/ 287 w 372"/>
              <a:gd name="T15" fmla="*/ 0 h 166"/>
              <a:gd name="T16" fmla="*/ 0 w 372"/>
              <a:gd name="T17" fmla="*/ 0 h 166"/>
              <a:gd name="T18" fmla="*/ 0 w 372"/>
              <a:gd name="T19" fmla="*/ 166 h 166"/>
              <a:gd name="T20" fmla="*/ 287 w 372"/>
              <a:gd name="T21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17D8CA-254D-FE45-ABCE-094726251F9E}" type="datetimeFigureOut">
              <a:rPr lang="fr-FR"/>
              <a:pPr>
                <a:defRPr/>
              </a:pPr>
              <a:t>31/12/2016</a:t>
            </a:fld>
            <a:endParaRPr lang="fr-F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3" y="4529138"/>
            <a:ext cx="7794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087EFB-4271-4144-911A-C3F5BE41B95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758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/>
          <p:cNvSpPr>
            <a:spLocks/>
          </p:cNvSpPr>
          <p:nvPr/>
        </p:nvSpPr>
        <p:spPr bwMode="auto">
          <a:xfrm flipV="1">
            <a:off x="-4763" y="31781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C8FC27-A0AD-434B-99DE-D93F9EE4CD0E}" type="datetimeFigureOut">
              <a:rPr lang="fr-FR"/>
              <a:pPr>
                <a:defRPr/>
              </a:pPr>
              <a:t>31/12/2016</a:t>
            </a:fld>
            <a:endParaRPr lang="fr-F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3" y="3244850"/>
            <a:ext cx="7794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392679-2FB0-5A41-8D2C-4012CE1FFED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280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/>
          <p:cNvSpPr>
            <a:spLocks/>
          </p:cNvSpPr>
          <p:nvPr/>
        </p:nvSpPr>
        <p:spPr bwMode="auto">
          <a:xfrm flipV="1">
            <a:off x="-4763" y="31781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2466975" y="647700"/>
            <a:ext cx="6096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eaLnBrk="1" hangingPunct="1"/>
            <a:r>
              <a:rPr lang="en-US" altLang="fr-FR" sz="8000">
                <a:solidFill>
                  <a:schemeClr val="accent1"/>
                </a:solidFill>
                <a:latin typeface="Arial" charset="0"/>
              </a:rPr>
              <a:t>“</a:t>
            </a: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11114088" y="2905125"/>
            <a:ext cx="60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eaLnBrk="1" hangingPunct="1"/>
            <a:r>
              <a:rPr lang="en-US" altLang="fr-FR" sz="8000">
                <a:solidFill>
                  <a:schemeClr val="accent1"/>
                </a:solidFill>
                <a:latin typeface="Arial" charset="0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0B4B49-CD01-5E49-A6C6-DF9E2D707247}" type="datetimeFigureOut">
              <a:rPr lang="fr-FR"/>
              <a:pPr>
                <a:defRPr/>
              </a:pPr>
              <a:t>31/12/2016</a:t>
            </a:fld>
            <a:endParaRPr lang="fr-FR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531813" y="3244850"/>
            <a:ext cx="7794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219DAE-932C-8A46-9074-7A117CA3DA2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1026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/>
          <p:cNvSpPr>
            <a:spLocks/>
          </p:cNvSpPr>
          <p:nvPr/>
        </p:nvSpPr>
        <p:spPr bwMode="auto">
          <a:xfrm flipV="1">
            <a:off x="-4763" y="491172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rtlCol="0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72DDF-B765-9F46-88EB-3C88B8AE10B7}" type="datetimeFigureOut">
              <a:rPr lang="fr-FR"/>
              <a:pPr>
                <a:defRPr/>
              </a:pPr>
              <a:t>31/12/2016</a:t>
            </a:fld>
            <a:endParaRPr lang="fr-FR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3" y="4983163"/>
            <a:ext cx="7794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8CCFBC-20AC-4042-A17E-A066C3059D7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841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/>
          <p:cNvSpPr>
            <a:spLocks/>
          </p:cNvSpPr>
          <p:nvPr/>
        </p:nvSpPr>
        <p:spPr bwMode="auto">
          <a:xfrm flipV="1">
            <a:off x="-4763" y="491172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" name="TextBox 16"/>
          <p:cNvSpPr txBox="1">
            <a:spLocks noChangeArrowheads="1"/>
          </p:cNvSpPr>
          <p:nvPr/>
        </p:nvSpPr>
        <p:spPr bwMode="auto">
          <a:xfrm>
            <a:off x="2466975" y="647700"/>
            <a:ext cx="6096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eaLnBrk="1" hangingPunct="1"/>
            <a:r>
              <a:rPr lang="en-US" altLang="fr-FR" sz="8000">
                <a:solidFill>
                  <a:schemeClr val="accent1"/>
                </a:solidFill>
                <a:latin typeface="Arial" charset="0"/>
              </a:rPr>
              <a:t>“</a:t>
            </a:r>
          </a:p>
        </p:txBody>
      </p:sp>
      <p:sp>
        <p:nvSpPr>
          <p:cNvPr id="7" name="TextBox 17"/>
          <p:cNvSpPr txBox="1">
            <a:spLocks noChangeArrowheads="1"/>
          </p:cNvSpPr>
          <p:nvPr/>
        </p:nvSpPr>
        <p:spPr bwMode="auto">
          <a:xfrm>
            <a:off x="11114088" y="2905125"/>
            <a:ext cx="60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eaLnBrk="1" hangingPunct="1"/>
            <a:r>
              <a:rPr lang="en-US" altLang="fr-FR" sz="8000">
                <a:solidFill>
                  <a:schemeClr val="accent1"/>
                </a:solidFill>
                <a:latin typeface="Arial" charset="0"/>
              </a:rPr>
              <a:t>”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rtlCol="0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EE3D2-0BA8-8B42-AF40-A04773F94158}" type="datetimeFigureOut">
              <a:rPr lang="fr-FR"/>
              <a:pPr>
                <a:defRPr/>
              </a:pPr>
              <a:t>31/12/2016</a:t>
            </a:fld>
            <a:endParaRPr lang="fr-FR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6"/>
          </p:nvPr>
        </p:nvSpPr>
        <p:spPr>
          <a:xfrm>
            <a:off x="531813" y="4983163"/>
            <a:ext cx="7794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3D397D-6B6B-FC41-9F64-00B4B5AA6D6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26046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/>
          <p:cNvSpPr>
            <a:spLocks/>
          </p:cNvSpPr>
          <p:nvPr/>
        </p:nvSpPr>
        <p:spPr bwMode="auto">
          <a:xfrm flipV="1">
            <a:off x="-4763" y="491172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rtlCol="0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153BFF-C691-0C41-ADE1-C39CE00158B9}" type="datetimeFigureOut">
              <a:rPr lang="fr-FR"/>
              <a:pPr>
                <a:defRPr/>
              </a:pPr>
              <a:t>31/12/2016</a:t>
            </a:fld>
            <a:endParaRPr lang="fr-FR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6"/>
          </p:nvPr>
        </p:nvSpPr>
        <p:spPr>
          <a:xfrm>
            <a:off x="531813" y="4983163"/>
            <a:ext cx="7794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19C8D-8835-E34E-A8B0-AC28C06B442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0230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/>
          <p:cNvSpPr>
            <a:spLocks/>
          </p:cNvSpPr>
          <p:nvPr/>
        </p:nvSpPr>
        <p:spPr bwMode="auto">
          <a:xfrm flipV="1">
            <a:off x="-4763" y="7143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50C5DB-7C58-904B-B1C8-E6C15AA4BEBA}" type="datetimeFigureOut">
              <a:rPr lang="fr-FR"/>
              <a:pPr>
                <a:defRPr/>
              </a:pPr>
              <a:t>31/12/2016</a:t>
            </a:fld>
            <a:endParaRPr lang="fr-F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A8B7B2-F7D7-714B-9C36-E1DF3E719925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095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/>
          <p:cNvSpPr>
            <a:spLocks/>
          </p:cNvSpPr>
          <p:nvPr/>
        </p:nvSpPr>
        <p:spPr bwMode="auto">
          <a:xfrm flipV="1">
            <a:off x="-4763" y="7143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34D591-71E2-254D-AAA1-C5E9F9338DED}" type="datetimeFigureOut">
              <a:rPr lang="fr-FR"/>
              <a:pPr>
                <a:defRPr/>
              </a:pPr>
              <a:t>31/12/2016</a:t>
            </a:fld>
            <a:endParaRPr lang="fr-F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6C313-36E4-E94A-B6FE-92F364ADD8E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415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/>
          <p:cNvSpPr>
            <a:spLocks/>
          </p:cNvSpPr>
          <p:nvPr/>
        </p:nvSpPr>
        <p:spPr bwMode="auto">
          <a:xfrm flipV="1">
            <a:off x="-4763" y="7143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8D478D-FF25-F249-934F-23974FE6099D}" type="datetimeFigureOut">
              <a:rPr lang="fr-FR"/>
              <a:pPr>
                <a:defRPr/>
              </a:pPr>
              <a:t>31/12/2016</a:t>
            </a:fld>
            <a:endParaRPr lang="fr-F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B40637-C5C0-944F-B232-32B1837306E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064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/>
          <p:cNvSpPr>
            <a:spLocks/>
          </p:cNvSpPr>
          <p:nvPr/>
        </p:nvSpPr>
        <p:spPr bwMode="auto">
          <a:xfrm flipV="1">
            <a:off x="-4763" y="31781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2D5B49-CF76-E845-9CDE-83576059CE4A}" type="datetimeFigureOut">
              <a:rPr lang="fr-FR"/>
              <a:pPr>
                <a:defRPr/>
              </a:pPr>
              <a:t>31/12/2016</a:t>
            </a:fld>
            <a:endParaRPr lang="fr-F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3" y="3244850"/>
            <a:ext cx="7794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05CC75-8BF2-F942-AD91-F32CC83FB68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1535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/>
          <p:cNvSpPr>
            <a:spLocks/>
          </p:cNvSpPr>
          <p:nvPr/>
        </p:nvSpPr>
        <p:spPr bwMode="auto">
          <a:xfrm flipV="1">
            <a:off x="-4763" y="7143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9A70A6-FA15-974B-8D2D-B9DCE91C47FE}" type="datetimeFigureOut">
              <a:rPr lang="fr-FR"/>
              <a:pPr>
                <a:defRPr/>
              </a:pPr>
              <a:t>31/12/2016</a:t>
            </a:fld>
            <a:endParaRPr lang="fr-FR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2BCE62-BEB2-E145-86FC-EEAF9A80CA9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587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1"/>
          <p:cNvSpPr>
            <a:spLocks/>
          </p:cNvSpPr>
          <p:nvPr/>
        </p:nvSpPr>
        <p:spPr bwMode="auto">
          <a:xfrm flipV="1">
            <a:off x="-4763" y="7143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16C03D-D369-4047-B58E-7E8DAC7626C6}" type="datetimeFigureOut">
              <a:rPr lang="fr-FR"/>
              <a:pPr>
                <a:defRPr/>
              </a:pPr>
              <a:t>31/12/2016</a:t>
            </a:fld>
            <a:endParaRPr lang="fr-FR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3E9796-A275-D146-BC2D-313664DA7EA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7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/>
          <p:cNvSpPr>
            <a:spLocks/>
          </p:cNvSpPr>
          <p:nvPr/>
        </p:nvSpPr>
        <p:spPr bwMode="auto">
          <a:xfrm flipV="1">
            <a:off x="-4763" y="7143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7D07B7-7F79-B34C-AE6D-5FE8C4896CA9}" type="datetimeFigureOut">
              <a:rPr lang="fr-FR"/>
              <a:pPr>
                <a:defRPr/>
              </a:pPr>
              <a:t>31/12/2016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824FD5-7114-9D4B-ADC0-5F49D6D318F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7654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/>
          <p:cNvSpPr>
            <a:spLocks/>
          </p:cNvSpPr>
          <p:nvPr/>
        </p:nvSpPr>
        <p:spPr bwMode="auto">
          <a:xfrm flipV="1">
            <a:off x="-4763" y="7143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B45B3D-FD2A-D645-A08A-4209BF3B88DB}" type="datetimeFigureOut">
              <a:rPr lang="fr-FR"/>
              <a:pPr>
                <a:defRPr/>
              </a:pPr>
              <a:t>31/12/2016</a:t>
            </a:fld>
            <a:endParaRPr lang="fr-FR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8F70D0-C8FF-784E-B29E-6A36D7650ED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813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/>
          <p:cNvSpPr>
            <a:spLocks/>
          </p:cNvSpPr>
          <p:nvPr/>
        </p:nvSpPr>
        <p:spPr bwMode="auto">
          <a:xfrm flipV="1">
            <a:off x="-4763" y="71437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9DCE7C-7850-184F-82B1-75F3A15B19DA}" type="datetimeFigureOut">
              <a:rPr lang="fr-FR"/>
              <a:pPr>
                <a:defRPr/>
              </a:pPr>
              <a:t>31/12/2016</a:t>
            </a:fld>
            <a:endParaRPr lang="fr-FR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1340F2-FB1B-1F49-8D48-1A8BEF82483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564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/>
          <p:cNvSpPr>
            <a:spLocks/>
          </p:cNvSpPr>
          <p:nvPr/>
        </p:nvSpPr>
        <p:spPr bwMode="auto">
          <a:xfrm flipV="1">
            <a:off x="-4763" y="4911725"/>
            <a:ext cx="158908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 noProof="0" smtClean="0"/>
              <a:t>Faire glisser l'image vers l'espace réservé ou cliquer sur l'icône pour l'ajouter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47CD13-50E2-B44E-A0F6-4C4002F6854F}" type="datetimeFigureOut">
              <a:rPr lang="fr-FR"/>
              <a:pPr>
                <a:defRPr/>
              </a:pPr>
              <a:t>31/12/2016</a:t>
            </a:fld>
            <a:endParaRPr lang="fr-FR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3" y="4983163"/>
            <a:ext cx="7794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A7934F-E7BC-F44A-A272-1B7C764A608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2984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2"/>
          <p:cNvGrpSpPr>
            <a:grpSpLocks/>
          </p:cNvGrpSpPr>
          <p:nvPr/>
        </p:nvGrpSpPr>
        <p:grpSpPr bwMode="auto">
          <a:xfrm>
            <a:off x="0" y="228600"/>
            <a:ext cx="2851150" cy="6638925"/>
            <a:chOff x="2487613" y="285750"/>
            <a:chExt cx="2428875" cy="5654676"/>
          </a:xfrm>
        </p:grpSpPr>
        <p:sp>
          <p:nvSpPr>
            <p:cNvPr id="1046" name="Freeform 11"/>
            <p:cNvSpPr>
              <a:spLocks/>
            </p:cNvSpPr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>
                <a:gd name="T0" fmla="*/ 22 w 22"/>
                <a:gd name="T1" fmla="*/ 136 h 136"/>
                <a:gd name="T2" fmla="*/ 17 w 22"/>
                <a:gd name="T3" fmla="*/ 80 h 136"/>
                <a:gd name="T4" fmla="*/ 0 w 22"/>
                <a:gd name="T5" fmla="*/ 0 h 136"/>
                <a:gd name="T6" fmla="*/ 0 w 22"/>
                <a:gd name="T7" fmla="*/ 35 h 136"/>
                <a:gd name="T8" fmla="*/ 20 w 22"/>
                <a:gd name="T9" fmla="*/ 124 h 136"/>
                <a:gd name="T10" fmla="*/ 22 w 22"/>
                <a:gd name="T11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7" name="Freeform 12"/>
            <p:cNvSpPr>
              <a:spLocks/>
            </p:cNvSpPr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>
                <a:gd name="T0" fmla="*/ 86 w 140"/>
                <a:gd name="T1" fmla="*/ 350 h 504"/>
                <a:gd name="T2" fmla="*/ 139 w 140"/>
                <a:gd name="T3" fmla="*/ 504 h 504"/>
                <a:gd name="T4" fmla="*/ 140 w 140"/>
                <a:gd name="T5" fmla="*/ 478 h 504"/>
                <a:gd name="T6" fmla="*/ 95 w 140"/>
                <a:gd name="T7" fmla="*/ 347 h 504"/>
                <a:gd name="T8" fmla="*/ 0 w 140"/>
                <a:gd name="T9" fmla="*/ 0 h 504"/>
                <a:gd name="T10" fmla="*/ 6 w 140"/>
                <a:gd name="T11" fmla="*/ 61 h 504"/>
                <a:gd name="T12" fmla="*/ 86 w 140"/>
                <a:gd name="T13" fmla="*/ 35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8" name="Freeform 13"/>
            <p:cNvSpPr>
              <a:spLocks/>
            </p:cNvSpPr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>
                <a:gd name="T0" fmla="*/ 8 w 132"/>
                <a:gd name="T1" fmla="*/ 22 h 308"/>
                <a:gd name="T2" fmla="*/ 0 w 132"/>
                <a:gd name="T3" fmla="*/ 0 h 308"/>
                <a:gd name="T4" fmla="*/ 0 w 132"/>
                <a:gd name="T5" fmla="*/ 29 h 308"/>
                <a:gd name="T6" fmla="*/ 68 w 132"/>
                <a:gd name="T7" fmla="*/ 194 h 308"/>
                <a:gd name="T8" fmla="*/ 123 w 132"/>
                <a:gd name="T9" fmla="*/ 308 h 308"/>
                <a:gd name="T10" fmla="*/ 132 w 132"/>
                <a:gd name="T11" fmla="*/ 308 h 308"/>
                <a:gd name="T12" fmla="*/ 77 w 132"/>
                <a:gd name="T13" fmla="*/ 190 h 308"/>
                <a:gd name="T14" fmla="*/ 8 w 132"/>
                <a:gd name="T15" fmla="*/ 2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9" name="Freeform 14"/>
            <p:cNvSpPr>
              <a:spLocks/>
            </p:cNvSpPr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>
                <a:gd name="T0" fmla="*/ 28 w 37"/>
                <a:gd name="T1" fmla="*/ 79 h 79"/>
                <a:gd name="T2" fmla="*/ 37 w 37"/>
                <a:gd name="T3" fmla="*/ 79 h 79"/>
                <a:gd name="T4" fmla="*/ 0 w 37"/>
                <a:gd name="T5" fmla="*/ 0 h 79"/>
                <a:gd name="T6" fmla="*/ 28 w 37"/>
                <a:gd name="T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50" name="Freeform 15"/>
            <p:cNvSpPr>
              <a:spLocks/>
            </p:cNvSpPr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>
                <a:gd name="T0" fmla="*/ 162 w 178"/>
                <a:gd name="T1" fmla="*/ 660 h 722"/>
                <a:gd name="T2" fmla="*/ 116 w 178"/>
                <a:gd name="T3" fmla="*/ 534 h 722"/>
                <a:gd name="T4" fmla="*/ 40 w 178"/>
                <a:gd name="T5" fmla="*/ 236 h 722"/>
                <a:gd name="T6" fmla="*/ 12 w 178"/>
                <a:gd name="T7" fmla="*/ 51 h 722"/>
                <a:gd name="T8" fmla="*/ 0 w 178"/>
                <a:gd name="T9" fmla="*/ 0 h 722"/>
                <a:gd name="T10" fmla="*/ 33 w 178"/>
                <a:gd name="T11" fmla="*/ 237 h 722"/>
                <a:gd name="T12" fmla="*/ 107 w 178"/>
                <a:gd name="T13" fmla="*/ 537 h 722"/>
                <a:gd name="T14" fmla="*/ 160 w 178"/>
                <a:gd name="T15" fmla="*/ 681 h 722"/>
                <a:gd name="T16" fmla="*/ 178 w 178"/>
                <a:gd name="T17" fmla="*/ 722 h 722"/>
                <a:gd name="T18" fmla="*/ 174 w 178"/>
                <a:gd name="T19" fmla="*/ 708 h 722"/>
                <a:gd name="T20" fmla="*/ 162 w 178"/>
                <a:gd name="T21" fmla="*/ 660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51" name="Freeform 16"/>
            <p:cNvSpPr>
              <a:spLocks/>
            </p:cNvSpPr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>
                <a:gd name="T0" fmla="*/ 11 w 23"/>
                <a:gd name="T1" fmla="*/ 577 h 635"/>
                <a:gd name="T2" fmla="*/ 12 w 23"/>
                <a:gd name="T3" fmla="*/ 589 h 635"/>
                <a:gd name="T4" fmla="*/ 22 w 23"/>
                <a:gd name="T5" fmla="*/ 632 h 635"/>
                <a:gd name="T6" fmla="*/ 23 w 23"/>
                <a:gd name="T7" fmla="*/ 635 h 635"/>
                <a:gd name="T8" fmla="*/ 17 w 23"/>
                <a:gd name="T9" fmla="*/ 576 h 635"/>
                <a:gd name="T10" fmla="*/ 5 w 23"/>
                <a:gd name="T11" fmla="*/ 269 h 635"/>
                <a:gd name="T12" fmla="*/ 15 w 23"/>
                <a:gd name="T13" fmla="*/ 0 h 635"/>
                <a:gd name="T14" fmla="*/ 12 w 23"/>
                <a:gd name="T15" fmla="*/ 0 h 635"/>
                <a:gd name="T16" fmla="*/ 1 w 23"/>
                <a:gd name="T17" fmla="*/ 269 h 635"/>
                <a:gd name="T18" fmla="*/ 11 w 23"/>
                <a:gd name="T19" fmla="*/ 577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52" name="Freeform 17"/>
            <p:cNvSpPr>
              <a:spLocks/>
            </p:cNvSpPr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>
                <a:gd name="T0" fmla="*/ 0 w 17"/>
                <a:gd name="T1" fmla="*/ 0 h 107"/>
                <a:gd name="T2" fmla="*/ 5 w 17"/>
                <a:gd name="T3" fmla="*/ 56 h 107"/>
                <a:gd name="T4" fmla="*/ 17 w 17"/>
                <a:gd name="T5" fmla="*/ 107 h 107"/>
                <a:gd name="T6" fmla="*/ 11 w 17"/>
                <a:gd name="T7" fmla="*/ 46 h 107"/>
                <a:gd name="T8" fmla="*/ 10 w 17"/>
                <a:gd name="T9" fmla="*/ 43 h 107"/>
                <a:gd name="T10" fmla="*/ 0 w 17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53" name="Freeform 18"/>
            <p:cNvSpPr>
              <a:spLocks/>
            </p:cNvSpPr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>
                <a:gd name="T0" fmla="*/ 0 w 41"/>
                <a:gd name="T1" fmla="*/ 0 h 222"/>
                <a:gd name="T2" fmla="*/ 5 w 41"/>
                <a:gd name="T3" fmla="*/ 93 h 222"/>
                <a:gd name="T4" fmla="*/ 17 w 41"/>
                <a:gd name="T5" fmla="*/ 166 h 222"/>
                <a:gd name="T6" fmla="*/ 24 w 41"/>
                <a:gd name="T7" fmla="*/ 184 h 222"/>
                <a:gd name="T8" fmla="*/ 41 w 41"/>
                <a:gd name="T9" fmla="*/ 222 h 222"/>
                <a:gd name="T10" fmla="*/ 38 w 41"/>
                <a:gd name="T11" fmla="*/ 212 h 222"/>
                <a:gd name="T12" fmla="*/ 13 w 41"/>
                <a:gd name="T13" fmla="*/ 92 h 222"/>
                <a:gd name="T14" fmla="*/ 8 w 41"/>
                <a:gd name="T15" fmla="*/ 22 h 222"/>
                <a:gd name="T16" fmla="*/ 7 w 41"/>
                <a:gd name="T17" fmla="*/ 18 h 222"/>
                <a:gd name="T18" fmla="*/ 0 w 41"/>
                <a:gd name="T1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54" name="Freeform 19"/>
            <p:cNvSpPr>
              <a:spLocks/>
            </p:cNvSpPr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>
                <a:gd name="T0" fmla="*/ 7 w 450"/>
                <a:gd name="T1" fmla="*/ 854 h 878"/>
                <a:gd name="T2" fmla="*/ 50 w 450"/>
                <a:gd name="T3" fmla="*/ 613 h 878"/>
                <a:gd name="T4" fmla="*/ 149 w 450"/>
                <a:gd name="T5" fmla="*/ 388 h 878"/>
                <a:gd name="T6" fmla="*/ 285 w 450"/>
                <a:gd name="T7" fmla="*/ 183 h 878"/>
                <a:gd name="T8" fmla="*/ 364 w 450"/>
                <a:gd name="T9" fmla="*/ 89 h 878"/>
                <a:gd name="T10" fmla="*/ 406 w 450"/>
                <a:gd name="T11" fmla="*/ 44 h 878"/>
                <a:gd name="T12" fmla="*/ 450 w 450"/>
                <a:gd name="T13" fmla="*/ 1 h 878"/>
                <a:gd name="T14" fmla="*/ 450 w 450"/>
                <a:gd name="T15" fmla="*/ 0 h 878"/>
                <a:gd name="T16" fmla="*/ 405 w 450"/>
                <a:gd name="T17" fmla="*/ 43 h 878"/>
                <a:gd name="T18" fmla="*/ 363 w 450"/>
                <a:gd name="T19" fmla="*/ 88 h 878"/>
                <a:gd name="T20" fmla="*/ 283 w 450"/>
                <a:gd name="T21" fmla="*/ 181 h 878"/>
                <a:gd name="T22" fmla="*/ 145 w 450"/>
                <a:gd name="T23" fmla="*/ 386 h 878"/>
                <a:gd name="T24" fmla="*/ 45 w 450"/>
                <a:gd name="T25" fmla="*/ 611 h 878"/>
                <a:gd name="T26" fmla="*/ 0 w 450"/>
                <a:gd name="T27" fmla="*/ 854 h 878"/>
                <a:gd name="T28" fmla="*/ 0 w 450"/>
                <a:gd name="T29" fmla="*/ 859 h 878"/>
                <a:gd name="T30" fmla="*/ 7 w 450"/>
                <a:gd name="T31" fmla="*/ 878 h 878"/>
                <a:gd name="T32" fmla="*/ 7 w 450"/>
                <a:gd name="T33" fmla="*/ 854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55" name="Freeform 20"/>
            <p:cNvSpPr>
              <a:spLocks/>
            </p:cNvSpPr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>
                <a:gd name="T0" fmla="*/ 0 w 35"/>
                <a:gd name="T1" fmla="*/ 0 h 73"/>
                <a:gd name="T2" fmla="*/ 26 w 35"/>
                <a:gd name="T3" fmla="*/ 73 h 73"/>
                <a:gd name="T4" fmla="*/ 35 w 35"/>
                <a:gd name="T5" fmla="*/ 73 h 73"/>
                <a:gd name="T6" fmla="*/ 0 w 35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56" name="Freeform 21"/>
            <p:cNvSpPr>
              <a:spLocks/>
            </p:cNvSpPr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>
                <a:gd name="T0" fmla="*/ 7 w 8"/>
                <a:gd name="T1" fmla="*/ 44 h 48"/>
                <a:gd name="T2" fmla="*/ 8 w 8"/>
                <a:gd name="T3" fmla="*/ 48 h 48"/>
                <a:gd name="T4" fmla="*/ 8 w 8"/>
                <a:gd name="T5" fmla="*/ 19 h 48"/>
                <a:gd name="T6" fmla="*/ 1 w 8"/>
                <a:gd name="T7" fmla="*/ 0 h 48"/>
                <a:gd name="T8" fmla="*/ 0 w 8"/>
                <a:gd name="T9" fmla="*/ 26 h 48"/>
                <a:gd name="T10" fmla="*/ 7 w 8"/>
                <a:gd name="T11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57" name="Freeform 22"/>
            <p:cNvSpPr>
              <a:spLocks/>
            </p:cNvSpPr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>
                <a:gd name="T0" fmla="*/ 7 w 52"/>
                <a:gd name="T1" fmla="*/ 18 h 135"/>
                <a:gd name="T2" fmla="*/ 0 w 52"/>
                <a:gd name="T3" fmla="*/ 0 h 135"/>
                <a:gd name="T4" fmla="*/ 12 w 52"/>
                <a:gd name="T5" fmla="*/ 48 h 135"/>
                <a:gd name="T6" fmla="*/ 16 w 52"/>
                <a:gd name="T7" fmla="*/ 62 h 135"/>
                <a:gd name="T8" fmla="*/ 51 w 52"/>
                <a:gd name="T9" fmla="*/ 135 h 135"/>
                <a:gd name="T10" fmla="*/ 52 w 52"/>
                <a:gd name="T11" fmla="*/ 135 h 135"/>
                <a:gd name="T12" fmla="*/ 24 w 52"/>
                <a:gd name="T13" fmla="*/ 56 h 135"/>
                <a:gd name="T14" fmla="*/ 7 w 52"/>
                <a:gd name="T15" fmla="*/ 1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027" name="Group 9"/>
          <p:cNvGrpSpPr>
            <a:grpSpLocks/>
          </p:cNvGrpSpPr>
          <p:nvPr/>
        </p:nvGrpSpPr>
        <p:grpSpPr bwMode="auto">
          <a:xfrm>
            <a:off x="26988" y="0"/>
            <a:ext cx="2357437" cy="6853238"/>
            <a:chOff x="6627813" y="194833"/>
            <a:chExt cx="1952625" cy="5678918"/>
          </a:xfrm>
        </p:grpSpPr>
        <p:sp>
          <p:nvSpPr>
            <p:cNvPr id="1034" name="Freeform 27"/>
            <p:cNvSpPr>
              <a:spLocks/>
            </p:cNvSpPr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>
                <a:gd name="T0" fmla="*/ 7 w 103"/>
                <a:gd name="T1" fmla="*/ 210 h 920"/>
                <a:gd name="T2" fmla="*/ 26 w 103"/>
                <a:gd name="T3" fmla="*/ 445 h 920"/>
                <a:gd name="T4" fmla="*/ 57 w 103"/>
                <a:gd name="T5" fmla="*/ 679 h 920"/>
                <a:gd name="T6" fmla="*/ 101 w 103"/>
                <a:gd name="T7" fmla="*/ 911 h 920"/>
                <a:gd name="T8" fmla="*/ 103 w 103"/>
                <a:gd name="T9" fmla="*/ 920 h 920"/>
                <a:gd name="T10" fmla="*/ 99 w 103"/>
                <a:gd name="T11" fmla="*/ 874 h 920"/>
                <a:gd name="T12" fmla="*/ 99 w 103"/>
                <a:gd name="T13" fmla="*/ 866 h 920"/>
                <a:gd name="T14" fmla="*/ 63 w 103"/>
                <a:gd name="T15" fmla="*/ 678 h 920"/>
                <a:gd name="T16" fmla="*/ 30 w 103"/>
                <a:gd name="T17" fmla="*/ 444 h 920"/>
                <a:gd name="T18" fmla="*/ 9 w 103"/>
                <a:gd name="T19" fmla="*/ 209 h 920"/>
                <a:gd name="T20" fmla="*/ 3 w 103"/>
                <a:gd name="T21" fmla="*/ 92 h 920"/>
                <a:gd name="T22" fmla="*/ 1 w 103"/>
                <a:gd name="T23" fmla="*/ 0 h 920"/>
                <a:gd name="T24" fmla="*/ 0 w 103"/>
                <a:gd name="T25" fmla="*/ 0 h 920"/>
                <a:gd name="T26" fmla="*/ 1 w 103"/>
                <a:gd name="T27" fmla="*/ 92 h 920"/>
                <a:gd name="T28" fmla="*/ 7 w 103"/>
                <a:gd name="T29" fmla="*/ 210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35" name="Freeform 28"/>
            <p:cNvSpPr>
              <a:spLocks/>
            </p:cNvSpPr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>
                <a:gd name="T0" fmla="*/ 53 w 88"/>
                <a:gd name="T1" fmla="*/ 229 h 330"/>
                <a:gd name="T2" fmla="*/ 88 w 88"/>
                <a:gd name="T3" fmla="*/ 330 h 330"/>
                <a:gd name="T4" fmla="*/ 88 w 88"/>
                <a:gd name="T5" fmla="*/ 308 h 330"/>
                <a:gd name="T6" fmla="*/ 88 w 88"/>
                <a:gd name="T7" fmla="*/ 304 h 330"/>
                <a:gd name="T8" fmla="*/ 62 w 88"/>
                <a:gd name="T9" fmla="*/ 226 h 330"/>
                <a:gd name="T10" fmla="*/ 0 w 88"/>
                <a:gd name="T11" fmla="*/ 0 h 330"/>
                <a:gd name="T12" fmla="*/ 7 w 88"/>
                <a:gd name="T13" fmla="*/ 63 h 330"/>
                <a:gd name="T14" fmla="*/ 53 w 88"/>
                <a:gd name="T15" fmla="*/ 2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36" name="Freeform 29"/>
            <p:cNvSpPr>
              <a:spLocks/>
            </p:cNvSpPr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>
                <a:gd name="T0" fmla="*/ 6 w 90"/>
                <a:gd name="T1" fmla="*/ 15 h 207"/>
                <a:gd name="T2" fmla="*/ 0 w 90"/>
                <a:gd name="T3" fmla="*/ 0 h 207"/>
                <a:gd name="T4" fmla="*/ 1 w 90"/>
                <a:gd name="T5" fmla="*/ 29 h 207"/>
                <a:gd name="T6" fmla="*/ 42 w 90"/>
                <a:gd name="T7" fmla="*/ 127 h 207"/>
                <a:gd name="T8" fmla="*/ 80 w 90"/>
                <a:gd name="T9" fmla="*/ 207 h 207"/>
                <a:gd name="T10" fmla="*/ 90 w 90"/>
                <a:gd name="T11" fmla="*/ 207 h 207"/>
                <a:gd name="T12" fmla="*/ 50 w 90"/>
                <a:gd name="T13" fmla="*/ 123 h 207"/>
                <a:gd name="T14" fmla="*/ 6 w 90"/>
                <a:gd name="T15" fmla="*/ 1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37" name="Freeform 30"/>
            <p:cNvSpPr>
              <a:spLocks/>
            </p:cNvSpPr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>
                <a:gd name="T0" fmla="*/ 101 w 115"/>
                <a:gd name="T1" fmla="*/ 409 h 467"/>
                <a:gd name="T2" fmla="*/ 78 w 115"/>
                <a:gd name="T3" fmla="*/ 344 h 467"/>
                <a:gd name="T4" fmla="*/ 29 w 115"/>
                <a:gd name="T5" fmla="*/ 151 h 467"/>
                <a:gd name="T6" fmla="*/ 13 w 115"/>
                <a:gd name="T7" fmla="*/ 53 h 467"/>
                <a:gd name="T8" fmla="*/ 0 w 115"/>
                <a:gd name="T9" fmla="*/ 0 h 467"/>
                <a:gd name="T10" fmla="*/ 21 w 115"/>
                <a:gd name="T11" fmla="*/ 152 h 467"/>
                <a:gd name="T12" fmla="*/ 69 w 115"/>
                <a:gd name="T13" fmla="*/ 347 h 467"/>
                <a:gd name="T14" fmla="*/ 103 w 115"/>
                <a:gd name="T15" fmla="*/ 441 h 467"/>
                <a:gd name="T16" fmla="*/ 115 w 115"/>
                <a:gd name="T17" fmla="*/ 467 h 467"/>
                <a:gd name="T18" fmla="*/ 112 w 115"/>
                <a:gd name="T19" fmla="*/ 458 h 467"/>
                <a:gd name="T20" fmla="*/ 101 w 115"/>
                <a:gd name="T21" fmla="*/ 409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38" name="Freeform 31"/>
            <p:cNvSpPr>
              <a:spLocks/>
            </p:cNvSpPr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>
                <a:gd name="T0" fmla="*/ 17 w 36"/>
                <a:gd name="T1" fmla="*/ 633 h 633"/>
                <a:gd name="T2" fmla="*/ 13 w 36"/>
                <a:gd name="T3" fmla="*/ 597 h 633"/>
                <a:gd name="T4" fmla="*/ 5 w 36"/>
                <a:gd name="T5" fmla="*/ 398 h 633"/>
                <a:gd name="T6" fmla="*/ 13 w 36"/>
                <a:gd name="T7" fmla="*/ 198 h 633"/>
                <a:gd name="T8" fmla="*/ 22 w 36"/>
                <a:gd name="T9" fmla="*/ 99 h 633"/>
                <a:gd name="T10" fmla="*/ 36 w 36"/>
                <a:gd name="T11" fmla="*/ 0 h 633"/>
                <a:gd name="T12" fmla="*/ 35 w 36"/>
                <a:gd name="T13" fmla="*/ 0 h 633"/>
                <a:gd name="T14" fmla="*/ 20 w 36"/>
                <a:gd name="T15" fmla="*/ 99 h 633"/>
                <a:gd name="T16" fmla="*/ 10 w 36"/>
                <a:gd name="T17" fmla="*/ 198 h 633"/>
                <a:gd name="T18" fmla="*/ 1 w 36"/>
                <a:gd name="T19" fmla="*/ 398 h 633"/>
                <a:gd name="T20" fmla="*/ 7 w 36"/>
                <a:gd name="T21" fmla="*/ 589 h 633"/>
                <a:gd name="T22" fmla="*/ 16 w 36"/>
                <a:gd name="T23" fmla="*/ 632 h 633"/>
                <a:gd name="T24" fmla="*/ 17 w 36"/>
                <a:gd name="T25" fmla="*/ 633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39" name="Freeform 32"/>
            <p:cNvSpPr>
              <a:spLocks/>
            </p:cNvSpPr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>
                <a:gd name="T0" fmla="*/ 22 w 28"/>
                <a:gd name="T1" fmla="*/ 59 h 59"/>
                <a:gd name="T2" fmla="*/ 28 w 28"/>
                <a:gd name="T3" fmla="*/ 59 h 59"/>
                <a:gd name="T4" fmla="*/ 0 w 28"/>
                <a:gd name="T5" fmla="*/ 0 h 59"/>
                <a:gd name="T6" fmla="*/ 22 w 28"/>
                <a:gd name="T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0" name="Freeform 33"/>
            <p:cNvSpPr>
              <a:spLocks/>
            </p:cNvSpPr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>
                <a:gd name="T0" fmla="*/ 4 w 17"/>
                <a:gd name="T1" fmla="*/ 54 h 107"/>
                <a:gd name="T2" fmla="*/ 17 w 17"/>
                <a:gd name="T3" fmla="*/ 107 h 107"/>
                <a:gd name="T4" fmla="*/ 10 w 17"/>
                <a:gd name="T5" fmla="*/ 44 h 107"/>
                <a:gd name="T6" fmla="*/ 9 w 17"/>
                <a:gd name="T7" fmla="*/ 43 h 107"/>
                <a:gd name="T8" fmla="*/ 0 w 17"/>
                <a:gd name="T9" fmla="*/ 0 h 107"/>
                <a:gd name="T10" fmla="*/ 0 w 17"/>
                <a:gd name="T11" fmla="*/ 8 h 107"/>
                <a:gd name="T12" fmla="*/ 4 w 17"/>
                <a:gd name="T13" fmla="*/ 5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1" name="Freeform 34"/>
            <p:cNvSpPr>
              <a:spLocks/>
            </p:cNvSpPr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>
                <a:gd name="T0" fmla="*/ 8 w 294"/>
                <a:gd name="T1" fmla="*/ 553 h 568"/>
                <a:gd name="T2" fmla="*/ 35 w 294"/>
                <a:gd name="T3" fmla="*/ 397 h 568"/>
                <a:gd name="T4" fmla="*/ 99 w 294"/>
                <a:gd name="T5" fmla="*/ 252 h 568"/>
                <a:gd name="T6" fmla="*/ 187 w 294"/>
                <a:gd name="T7" fmla="*/ 119 h 568"/>
                <a:gd name="T8" fmla="*/ 238 w 294"/>
                <a:gd name="T9" fmla="*/ 58 h 568"/>
                <a:gd name="T10" fmla="*/ 265 w 294"/>
                <a:gd name="T11" fmla="*/ 28 h 568"/>
                <a:gd name="T12" fmla="*/ 294 w 294"/>
                <a:gd name="T13" fmla="*/ 0 h 568"/>
                <a:gd name="T14" fmla="*/ 293 w 294"/>
                <a:gd name="T15" fmla="*/ 0 h 568"/>
                <a:gd name="T16" fmla="*/ 264 w 294"/>
                <a:gd name="T17" fmla="*/ 27 h 568"/>
                <a:gd name="T18" fmla="*/ 237 w 294"/>
                <a:gd name="T19" fmla="*/ 56 h 568"/>
                <a:gd name="T20" fmla="*/ 185 w 294"/>
                <a:gd name="T21" fmla="*/ 117 h 568"/>
                <a:gd name="T22" fmla="*/ 95 w 294"/>
                <a:gd name="T23" fmla="*/ 249 h 568"/>
                <a:gd name="T24" fmla="*/ 30 w 294"/>
                <a:gd name="T25" fmla="*/ 396 h 568"/>
                <a:gd name="T26" fmla="*/ 0 w 294"/>
                <a:gd name="T27" fmla="*/ 549 h 568"/>
                <a:gd name="T28" fmla="*/ 7 w 294"/>
                <a:gd name="T29" fmla="*/ 568 h 568"/>
                <a:gd name="T30" fmla="*/ 8 w 294"/>
                <a:gd name="T31" fmla="*/ 553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2" name="Freeform 35"/>
            <p:cNvSpPr>
              <a:spLocks/>
            </p:cNvSpPr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>
                <a:gd name="T0" fmla="*/ 0 w 25"/>
                <a:gd name="T1" fmla="*/ 0 h 53"/>
                <a:gd name="T2" fmla="*/ 19 w 25"/>
                <a:gd name="T3" fmla="*/ 53 h 53"/>
                <a:gd name="T4" fmla="*/ 25 w 25"/>
                <a:gd name="T5" fmla="*/ 53 h 53"/>
                <a:gd name="T6" fmla="*/ 0 w 25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3" name="Freeform 36"/>
            <p:cNvSpPr>
              <a:spLocks/>
            </p:cNvSpPr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>
                <a:gd name="T0" fmla="*/ 0 w 29"/>
                <a:gd name="T1" fmla="*/ 0 h 141"/>
                <a:gd name="T2" fmla="*/ 7 w 29"/>
                <a:gd name="T3" fmla="*/ 89 h 141"/>
                <a:gd name="T4" fmla="*/ 18 w 29"/>
                <a:gd name="T5" fmla="*/ 117 h 141"/>
                <a:gd name="T6" fmla="*/ 29 w 29"/>
                <a:gd name="T7" fmla="*/ 141 h 141"/>
                <a:gd name="T8" fmla="*/ 27 w 29"/>
                <a:gd name="T9" fmla="*/ 135 h 141"/>
                <a:gd name="T10" fmla="*/ 8 w 29"/>
                <a:gd name="T11" fmla="*/ 22 h 141"/>
                <a:gd name="T12" fmla="*/ 4 w 29"/>
                <a:gd name="T13" fmla="*/ 11 h 141"/>
                <a:gd name="T14" fmla="*/ 0 w 29"/>
                <a:gd name="T1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4" name="Freeform 37"/>
            <p:cNvSpPr>
              <a:spLocks/>
            </p:cNvSpPr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>
                <a:gd name="T0" fmla="*/ 0 w 8"/>
                <a:gd name="T1" fmla="*/ 26 h 48"/>
                <a:gd name="T2" fmla="*/ 4 w 8"/>
                <a:gd name="T3" fmla="*/ 37 h 48"/>
                <a:gd name="T4" fmla="*/ 8 w 8"/>
                <a:gd name="T5" fmla="*/ 48 h 48"/>
                <a:gd name="T6" fmla="*/ 7 w 8"/>
                <a:gd name="T7" fmla="*/ 19 h 48"/>
                <a:gd name="T8" fmla="*/ 0 w 8"/>
                <a:gd name="T9" fmla="*/ 0 h 48"/>
                <a:gd name="T10" fmla="*/ 0 w 8"/>
                <a:gd name="T11" fmla="*/ 4 h 48"/>
                <a:gd name="T12" fmla="*/ 0 w 8"/>
                <a:gd name="T13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5" name="Freeform 38"/>
            <p:cNvSpPr>
              <a:spLocks/>
            </p:cNvSpPr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>
                <a:gd name="T0" fmla="*/ 11 w 44"/>
                <a:gd name="T1" fmla="*/ 28 h 111"/>
                <a:gd name="T2" fmla="*/ 0 w 44"/>
                <a:gd name="T3" fmla="*/ 0 h 111"/>
                <a:gd name="T4" fmla="*/ 11 w 44"/>
                <a:gd name="T5" fmla="*/ 49 h 111"/>
                <a:gd name="T6" fmla="*/ 14 w 44"/>
                <a:gd name="T7" fmla="*/ 58 h 111"/>
                <a:gd name="T8" fmla="*/ 39 w 44"/>
                <a:gd name="T9" fmla="*/ 111 h 111"/>
                <a:gd name="T10" fmla="*/ 44 w 44"/>
                <a:gd name="T11" fmla="*/ 111 h 111"/>
                <a:gd name="T12" fmla="*/ 22 w 44"/>
                <a:gd name="T13" fmla="*/ 52 h 111"/>
                <a:gd name="T14" fmla="*/ 11 w 44"/>
                <a:gd name="T15" fmla="*/ 2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182563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2592388" y="623888"/>
            <a:ext cx="8912225" cy="128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et modifiez le titre</a:t>
            </a:r>
            <a:endParaRPr lang="en-US" altLang="fr-FR"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589213" y="2133600"/>
            <a:ext cx="89154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  <a:endParaRPr lang="en-US" alt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81F935F-E474-694C-A5C0-46AFF00ED753}" type="datetimeFigureOut">
              <a:rPr lang="fr-FR"/>
              <a:pPr>
                <a:defRPr/>
              </a:pPr>
              <a:t>31/12/2016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787400"/>
            <a:ext cx="779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2000" smtClean="0">
                <a:solidFill>
                  <a:srgbClr val="FEFFFF"/>
                </a:solidFill>
                <a:latin typeface="+mn-lt"/>
              </a:defRPr>
            </a:lvl1pPr>
          </a:lstStyle>
          <a:p>
            <a:pPr>
              <a:defRPr/>
            </a:pPr>
            <a:fld id="{1E6D4A8C-ADC9-3A45-A5A4-C85591CF0D0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69" r:id="rId1"/>
    <p:sldLayoutId id="2147485070" r:id="rId2"/>
    <p:sldLayoutId id="2147485071" r:id="rId3"/>
    <p:sldLayoutId id="2147485072" r:id="rId4"/>
    <p:sldLayoutId id="2147485073" r:id="rId5"/>
    <p:sldLayoutId id="2147485074" r:id="rId6"/>
    <p:sldLayoutId id="2147485075" r:id="rId7"/>
    <p:sldLayoutId id="2147485076" r:id="rId8"/>
    <p:sldLayoutId id="2147485077" r:id="rId9"/>
    <p:sldLayoutId id="2147485078" r:id="rId10"/>
    <p:sldLayoutId id="2147485079" r:id="rId11"/>
    <p:sldLayoutId id="2147485080" r:id="rId12"/>
    <p:sldLayoutId id="2147485081" r:id="rId13"/>
    <p:sldLayoutId id="2147485082" r:id="rId14"/>
    <p:sldLayoutId id="2147485083" r:id="rId15"/>
    <p:sldLayoutId id="2147485084" r:id="rId16"/>
  </p:sldLayoutIdLst>
  <p:txStyles>
    <p:titleStyle>
      <a:lvl1pPr algn="l" defTabSz="457200" rtl="0" fontAlgn="base">
        <a:spcBef>
          <a:spcPct val="0"/>
        </a:spcBef>
        <a:spcAft>
          <a:spcPct val="0"/>
        </a:spcAft>
        <a:defRPr sz="3600" kern="1200">
          <a:solidFill>
            <a:srgbClr val="262626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Century Gothic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Century Gothic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Century Gothic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Century Gothic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Font typeface="Wingdings 3" charset="2"/>
        <a:buChar char=""/>
        <a:defRPr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Font typeface="Wingdings 3" charset="2"/>
        <a:buChar char="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Font typeface="Wingdings 3" charset="2"/>
        <a:buChar char="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Font typeface="Wingdings 3" charset="2"/>
        <a:buChar char="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Font typeface="Wingdings 3" charset="2"/>
        <a:buChar char="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4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r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400" cy="2262188"/>
          </a:xfrm>
        </p:spPr>
        <p:txBody>
          <a:bodyPr/>
          <a:lstStyle/>
          <a:p>
            <a:r>
              <a:rPr lang="fr-FR" altLang="fr-FR"/>
              <a:t>Questions flash 5°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89213" y="4776788"/>
            <a:ext cx="8915400" cy="112712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b="1" dirty="0">
                <a:latin typeface="Calibri (Corps)" charset="0"/>
                <a:ea typeface="Calibri (Corps)" charset="0"/>
                <a:cs typeface="Calibri (Corps)" charset="0"/>
              </a:rPr>
              <a:t>“L'enseignement devrait être ainsi : celui qui le reçoit le recueille comme un don inestimable mais jamais comme une contrainte pénible</a:t>
            </a:r>
            <a:r>
              <a:rPr lang="fr-FR" b="1" dirty="0" smtClean="0">
                <a:latin typeface="Calibri (Corps)" charset="0"/>
                <a:ea typeface="Calibri (Corps)" charset="0"/>
                <a:cs typeface="Calibri (Corps)" charset="0"/>
              </a:rPr>
              <a:t>.”</a:t>
            </a:r>
            <a:endParaRPr lang="fr-FR" b="1" dirty="0">
              <a:latin typeface="Calibri (Corps)" charset="0"/>
              <a:ea typeface="Calibri (Corps)" charset="0"/>
              <a:cs typeface="Calibri (Corps)" charset="0"/>
            </a:endParaRPr>
          </a:p>
          <a:p>
            <a:pPr algn="r" fontAlgn="auto">
              <a:spcAft>
                <a:spcPts val="0"/>
              </a:spcAft>
              <a:defRPr/>
            </a:pPr>
            <a:r>
              <a:rPr lang="fr-FR" i="1" dirty="0" smtClean="0">
                <a:latin typeface="Calibri (Corps)" charset="0"/>
                <a:ea typeface="Calibri (Corps)" charset="0"/>
                <a:cs typeface="Calibri (Corps)" charset="0"/>
              </a:rPr>
              <a:t>Albert Einstein</a:t>
            </a:r>
            <a:endParaRPr lang="fr-FR" i="1" dirty="0">
              <a:latin typeface="Calibri (Corps)" charset="0"/>
              <a:ea typeface="Calibri (Corps)" charset="0"/>
              <a:cs typeface="Calibri (Corps)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9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627917" y="1371600"/>
          <a:ext cx="10212390" cy="524021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Combien de kilomètres Théo parcourt-il s’il traverse un pont de 3 200 mètres ?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blipFill rotWithShape="0">
                      <a:blip r:embed="rId3"/>
                      <a:stretch>
                        <a:fillRect l="-100119" t="-3425" r="-239" b="-96804"/>
                      </a:stretch>
                    </a:blipFill>
                  </a:tcPr>
                </a:tc>
              </a:tr>
              <a:tr h="257361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blipFill rotWithShape="0">
                      <a:blip r:embed="rId3"/>
                      <a:stretch>
                        <a:fillRect l="-119" t="-107346" r="-100239" b="-474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A =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1203" name="Image 4" descr="../../../../Aire%20triangle%20rectangle%2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288" y="4117975"/>
            <a:ext cx="2943225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10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581891" y="1371600"/>
          <a:ext cx="11258416" cy="516220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629208"/>
                <a:gridCol w="5629208"/>
              </a:tblGrid>
              <a:tr h="1032441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blipFill rotWithShape="0">
                      <a:blip r:embed="rId3"/>
                      <a:stretch>
                        <a:fillRect l="-108" t="-8876" r="-100216" b="-40236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45 cm = …… dm 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  <a:tr h="4129763"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Quel calcul poses-tu pour calculer l’aire d’un disque de rayon 5km ?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( N’oublie pas l’unité ! )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 smtClean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De quelle solide est – ce le patron ? </a:t>
                      </a:r>
                    </a:p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3251" name="Image 5" descr="../../../../Patron%20cub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038" y="3098800"/>
            <a:ext cx="3794125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11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399011" y="1371600"/>
          <a:ext cx="11720945" cy="524021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567054"/>
                <a:gridCol w="5153891"/>
              </a:tblGrid>
              <a:tr h="2666602">
                <a:tc>
                  <a:txBody>
                    <a:bodyPr/>
                    <a:lstStyle/>
                    <a:p>
                      <a:r>
                        <a:rPr lang="fr-FR" sz="34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Quel nombre faut-il ajouter à 4,5 pour obtenir 10 ?</a:t>
                      </a:r>
                      <a:r>
                        <a:rPr lang="fr-FR" sz="34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4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400" b="0" kern="120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r>
                        <a:rPr lang="fr-FR" sz="34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Le mètre est une unité de …………………..</a:t>
                      </a:r>
                    </a:p>
                    <a:p>
                      <a:r>
                        <a:rPr lang="fr-FR" sz="34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(Qu’est ce que je peux mesurer avec ?) </a:t>
                      </a:r>
                      <a:endParaRPr lang="fr-FR" sz="34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blipFill rotWithShape="0">
                      <a:blip r:embed="rId3"/>
                      <a:stretch>
                        <a:fillRect l="-93" t="-107109" r="-78664" b="-474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fr-FR" sz="34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Quel calcul poses-tu pour calculer le périmètre d’un cercle de rayon 3m ? Unité ? </a:t>
                      </a:r>
                      <a:endParaRPr lang="fr-FR" sz="34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12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627917" y="1371600"/>
          <a:ext cx="10212390" cy="524021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193465"/>
                <a:gridCol w="7018925"/>
              </a:tblGrid>
              <a:tr h="2666602"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5 dm = …… cm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Aire du triangle :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blipFill rotWithShape="0">
                      <a:blip r:embed="rId3"/>
                      <a:stretch>
                        <a:fillRect l="-191" t="-107346" r="-220229" b="-474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68580" marR="68580" marT="0" marB="0">
                    <a:blipFill rotWithShape="0">
                      <a:blip r:embed="rId3"/>
                      <a:stretch>
                        <a:fillRect l="-45573" t="-107346" r="-174" b="-474"/>
                      </a:stretch>
                    </a:blipFill>
                  </a:tcPr>
                </a:tc>
              </a:tr>
            </a:tbl>
          </a:graphicData>
        </a:graphic>
      </p:graphicFrame>
      <p:pic>
        <p:nvPicPr>
          <p:cNvPr id="58371" name="Image 4" descr="../../../../Aire%20triangle%20rectangle%2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371600"/>
            <a:ext cx="360997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13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627917" y="1371600"/>
          <a:ext cx="10212390" cy="524021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blipFill rotWithShape="0">
                      <a:blip r:embed="rId3"/>
                      <a:stretch>
                        <a:fillRect l="-119" t="-3425" r="-100239" b="-96804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Quel nombre faut-il ajouter à 35,4 pour obtenir 100 ?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(5 + 6 ) x 2 =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blipFill rotWithShape="0">
                      <a:blip r:embed="rId3"/>
                      <a:stretch>
                        <a:fillRect l="-100119" t="-107346" r="-239" b="-474"/>
                      </a:stretch>
                    </a:blip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14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627917" y="1371600"/>
          <a:ext cx="10212390" cy="524021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Aire du triangle suivant : </a:t>
                      </a:r>
                    </a:p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Le kilogramme est une unité de ……………..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blipFill rotWithShape="0">
                      <a:blip r:embed="rId3"/>
                      <a:stretch>
                        <a:fillRect l="-119" t="-107346" r="-100239" b="-474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4</a:t>
                      </a:r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x 2 + 5 =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2467" name="Image 4" descr="../../../../aire%20triangle%20rectangle%20unité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0" y="1973263"/>
            <a:ext cx="3559175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15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598515" y="1371599"/>
          <a:ext cx="11241792" cy="524533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620896"/>
                <a:gridCol w="5620896"/>
              </a:tblGrid>
              <a:tr h="176093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blipFill rotWithShape="0">
                      <a:blip r:embed="rId3"/>
                      <a:stretch>
                        <a:fillRect l="-108" t="-4844" r="-100108" b="-198962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( 2 + 3</a:t>
                      </a:r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) x ( 4 + 1 ) = </a:t>
                      </a:r>
                      <a:endParaRPr lang="fr-FR" sz="3600" b="0" dirty="0" smtClean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  <a:tr h="348439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Quel calcul poses-tu pour calculer l’aire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de ce disque : </a:t>
                      </a:r>
                    </a:p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La somme de deux termes est 16. L’un des termes est 12,2.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Quel est l’autre terme ?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 smtClean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  <a:p>
                      <a:endParaRPr lang="fr-FR" sz="3600" b="0" kern="1200" dirty="0" smtClean="0">
                        <a:solidFill>
                          <a:schemeClr val="dk1"/>
                        </a:solidFill>
                        <a:effectLst/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4515" name="Image 4" descr="../../../../Aire%20disque%20ray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75" y="3689350"/>
            <a:ext cx="2927350" cy="276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16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627917" y="1371600"/>
          <a:ext cx="10212390" cy="5195455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106195"/>
                <a:gridCol w="5106195"/>
              </a:tblGrid>
              <a:tr h="138785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blipFill rotWithShape="0">
                      <a:blip r:embed="rId3"/>
                      <a:stretch>
                        <a:fillRect l="-119" t="-877" r="-100239" b="-275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blipFill rotWithShape="0">
                      <a:blip r:embed="rId3"/>
                      <a:stretch>
                        <a:fillRect l="-100119" t="-877" r="-239" b="-275000"/>
                      </a:stretch>
                    </a:blipFill>
                  </a:tcPr>
                </a:tc>
              </a:tr>
              <a:tr h="3807598">
                <a:tc>
                  <a:txBody>
                    <a:bodyPr/>
                    <a:lstStyle/>
                    <a:p>
                      <a:r>
                        <a:rPr lang="fr-FR" sz="360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Aire de ce triangle :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Le mètre carré est une unité de …………………</a:t>
                      </a:r>
                    </a:p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7587" name="Image 4" descr="doc/aire%20cherche%20inf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3557588"/>
            <a:ext cx="4656137" cy="259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17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246188" y="1371600"/>
          <a:ext cx="10593387" cy="524033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313608"/>
                <a:gridCol w="3279779"/>
              </a:tblGrid>
              <a:tr h="2666665"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La différence de deux termes est 0,6. Le plus petit est 5,4.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Quel est le plus grand ?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36 dam = …… m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</a:tr>
              <a:tr h="2573673"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Le mm</a:t>
                      </a:r>
                      <a:r>
                        <a:rPr lang="fr-FR" sz="3600" b="0" kern="1200" baseline="300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3 </a:t>
                      </a: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est une unité de …………………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2 + 3</a:t>
                      </a:r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x 4 + 1 = </a:t>
                      </a:r>
                      <a:endParaRPr lang="fr-FR" sz="3600" b="0" dirty="0" smtClean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  <a:p>
                      <a:endParaRPr lang="fr-FR" sz="3600" b="0" dirty="0" smtClean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18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627917" y="1371600"/>
          <a:ext cx="10212390" cy="524021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241542"/>
                <a:gridCol w="5970848"/>
              </a:tblGrid>
              <a:tr h="266660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blipFill rotWithShape="0">
                      <a:blip r:embed="rId3"/>
                      <a:stretch>
                        <a:fillRect l="-144" t="-457" r="-141092" b="-96804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blipFill rotWithShape="0">
                      <a:blip r:embed="rId3"/>
                      <a:stretch>
                        <a:fillRect l="-71122" t="-457" r="-204" b="-96804"/>
                      </a:stretch>
                    </a:blipFill>
                  </a:tcPr>
                </a:tc>
              </a:tr>
              <a:tr h="2573612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Quelle</a:t>
                      </a:r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est cette opération :</a:t>
                      </a:r>
                    </a:p>
                    <a:p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(234+123)x(231+342)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Quel calcul poses-tu pour calculer le périmètre d’un disque de diamètre 3m ?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1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627917" y="1371600"/>
          <a:ext cx="10212390" cy="52402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Comment se nomme un triangle ayant des angles de même mesure ?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blipFill rotWithShape="0">
                      <a:blip r:embed="rId3"/>
                      <a:stretch>
                        <a:fillRect l="-100119" t="-3425" r="-239" b="-96804"/>
                      </a:stretch>
                    </a:blipFill>
                  </a:tcPr>
                </a:tc>
              </a:tr>
              <a:tr h="25736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P = </a:t>
                      </a:r>
                    </a:p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Convertir 153 secondes en minutes.</a:t>
                      </a:r>
                      <a:r>
                        <a:rPr lang="fr-FR" sz="360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3795" name="Image 4" descr="aire%20et%20périmèt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238" y="4160838"/>
            <a:ext cx="2479675" cy="223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19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627917" y="1371599"/>
          <a:ext cx="10212390" cy="5258437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106195"/>
                <a:gridCol w="5106195"/>
              </a:tblGrid>
              <a:tr h="135058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blipFill rotWithShape="0">
                      <a:blip r:embed="rId3"/>
                      <a:stretch>
                        <a:fillRect l="-119" t="-9910" r="-100239" b="-29009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3600" b="0" dirty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4 m = …… dam ?</a:t>
                      </a:r>
                    </a:p>
                  </a:txBody>
                  <a:tcPr marL="68580" marR="68580" marT="0" marB="0"/>
                </a:tc>
              </a:tr>
              <a:tr h="3907851"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Quel calcul poses-tu pour calculer le périmètre de ce cercle ? </a:t>
                      </a:r>
                    </a:p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De quelle solide est – ce le patron ? </a:t>
                      </a:r>
                    </a:p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3731" name="Image 4" descr="../../../../Aire%20disque%20ray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88" y="3830638"/>
            <a:ext cx="2854325" cy="269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2" name="Image 5" descr="../../3°/Questions%20flash%203°/doc/Patron%20pavé%20droi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950" y="3332163"/>
            <a:ext cx="3349625" cy="323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20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627917" y="1371600"/>
          <a:ext cx="10212390" cy="50292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606628"/>
                <a:gridCol w="5605762"/>
              </a:tblGrid>
              <a:tr h="328974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blipFill rotWithShape="0">
                      <a:blip r:embed="rId3"/>
                      <a:stretch>
                        <a:fillRect l="-132" t="-2778" r="-121958" b="-53333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kern="120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 </a:t>
                      </a: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Volume de ce pavé droit :</a:t>
                      </a:r>
                    </a:p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  <a:tr h="1739452"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66 m = …… dm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blipFill rotWithShape="0">
                      <a:blip r:embed="rId3"/>
                      <a:stretch>
                        <a:fillRect l="-82283" t="-194737" r="-217" b="-1053"/>
                      </a:stretch>
                    </a:blipFill>
                  </a:tcPr>
                </a:tc>
              </a:tr>
            </a:tbl>
          </a:graphicData>
        </a:graphic>
      </p:graphicFrame>
      <p:pic>
        <p:nvPicPr>
          <p:cNvPr id="75779" name="Image 4" descr="../../../../volume%20parallélépipèd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1974850"/>
            <a:ext cx="292735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21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648393" y="1371600"/>
          <a:ext cx="11191914" cy="524021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483927"/>
                <a:gridCol w="4707987"/>
              </a:tblGrid>
              <a:tr h="2666602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blipFill rotWithShape="0">
                      <a:blip r:embed="rId3"/>
                      <a:stretch>
                        <a:fillRect l="-94" t="-3425" r="-72838" b="-96804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P =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Le cm</a:t>
                      </a:r>
                      <a:r>
                        <a:rPr lang="fr-FR" sz="3600" b="0" kern="1200" baseline="300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2</a:t>
                      </a: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carré est une unité de …………………</a:t>
                      </a:r>
                    </a:p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1L = …… dm</a:t>
                      </a:r>
                      <a:r>
                        <a:rPr lang="fr-FR" sz="3600" b="0" kern="1200" baseline="300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3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8851" name="Image 4" descr="doc/aire%20c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988" y="1905000"/>
            <a:ext cx="3684587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22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315913" y="1371600"/>
          <a:ext cx="11787187" cy="524033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762084"/>
                <a:gridCol w="6025103"/>
              </a:tblGrid>
              <a:tr h="2666665"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La différence de deux termes est 0,6. Le plus grand est 5,4.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Quel est le plus petit ?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L="91438" marR="91438" marT="45721" marB="45721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3600" b="0" dirty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4,01 + 3,9 + 5,1 + 8,99 + 12,5 = </a:t>
                      </a:r>
                    </a:p>
                  </a:txBody>
                  <a:tcPr marL="68578" marR="68578" marT="0" marB="0"/>
                </a:tc>
              </a:tr>
              <a:tr h="2573673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5 x 99 + 2 + 3 =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L="91438" marR="91438"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Le jour est une unité de …………………..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L="91438" marR="91438" marT="45721" marB="45721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23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627188" y="1371600"/>
          <a:ext cx="10212388" cy="5405662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106194"/>
                <a:gridCol w="5106194"/>
              </a:tblGrid>
              <a:tr h="3383050"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Volume d’un pavé droit dont les dimensions sont les suivantes :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L = 6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l = 4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h = 2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kern="120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1 m = …… dam ?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 smtClean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17" marB="45717"/>
                </a:tc>
              </a:tr>
              <a:tr h="2022388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1 + 9:2 =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Convertir 278 secondes en minutes.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17" marB="45717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24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3106067"/>
              </p:ext>
            </p:extLst>
          </p:nvPr>
        </p:nvGraphicFramePr>
        <p:xfrm>
          <a:off x="1627917" y="1371600"/>
          <a:ext cx="10212390" cy="524021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587530"/>
                <a:gridCol w="4624860"/>
              </a:tblGrid>
              <a:tr h="26666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Le mois est une unité de …………………</a:t>
                      </a:r>
                    </a:p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1 L = 1 …… </a:t>
                      </a:r>
                      <a:r>
                        <a:rPr lang="fr-FR" sz="3600" b="0" kern="1200" baseline="300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3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r>
                        <a:rPr lang="fr-FR" sz="360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Traduis par une expression mathématique :</a:t>
                      </a:r>
                    </a:p>
                    <a:p>
                      <a:r>
                        <a:rPr lang="fr-FR" sz="360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Le produit de 3</a:t>
                      </a:r>
                      <a:r>
                        <a:rPr lang="fr-FR" sz="3600" kern="1200" baseline="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r>
                        <a:rPr lang="fr-FR" sz="360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et de 10.</a:t>
                      </a:r>
                      <a:r>
                        <a:rPr lang="fr-FR" sz="360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blipFill rotWithShape="0">
                      <a:blip r:embed="rId3"/>
                      <a:stretch>
                        <a:fillRect l="-120949" t="-107346" r="-264" b="-474"/>
                      </a:stretch>
                    </a:blip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483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2178051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24</a:t>
            </a:r>
          </a:p>
        </p:txBody>
      </p:sp>
      <p:graphicFrame>
        <p:nvGraphicFramePr>
          <p:cNvPr id="5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627917" y="1371600"/>
          <a:ext cx="10212390" cy="524021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blipFill rotWithShape="0">
                      <a:blip r:embed="rId2"/>
                      <a:stretch>
                        <a:fillRect l="-119" t="-457" r="-100239" b="-96804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blipFill rotWithShape="0">
                      <a:blip r:embed="rId2"/>
                      <a:stretch>
                        <a:fillRect l="-100119" t="-457" r="-239" b="-96804"/>
                      </a:stretch>
                    </a:blipFill>
                  </a:tcPr>
                </a:tc>
              </a:tr>
              <a:tr h="2573612">
                <a:tc>
                  <a:txBody>
                    <a:bodyPr/>
                    <a:lstStyle/>
                    <a:p>
                      <a:r>
                        <a:rPr lang="fr-FR" sz="360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Quel calcul poses-tu pour calculer l’aire d’un disque de diamètre six</a:t>
                      </a:r>
                      <a:r>
                        <a:rPr lang="fr-FR" sz="3600" kern="1200" baseline="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r>
                        <a:rPr lang="fr-FR" sz="360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décamètres ?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138 : 10 – 13,8 =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574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25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627917" y="1371600"/>
          <a:ext cx="10212390" cy="524021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blipFill rotWithShape="0">
                      <a:blip r:embed="rId3"/>
                      <a:stretch>
                        <a:fillRect l="-119" t="-457" r="-100239" b="-96804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blipFill rotWithShape="0">
                      <a:blip r:embed="rId3"/>
                      <a:stretch>
                        <a:fillRect l="-100119" t="-457" r="-239" b="-96804"/>
                      </a:stretch>
                    </a:blipFill>
                  </a:tcPr>
                </a:tc>
              </a:tr>
              <a:tr h="2573612">
                <a:tc>
                  <a:txBody>
                    <a:bodyPr/>
                    <a:lstStyle/>
                    <a:p>
                      <a:r>
                        <a:rPr lang="fr-FR" sz="360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Quel calcul poses-tu pour calculer l’aire d’un disque de diamètre six</a:t>
                      </a:r>
                      <a:r>
                        <a:rPr lang="fr-FR" sz="3600" kern="1200" baseline="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r>
                        <a:rPr lang="fr-FR" sz="360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décamètres ?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138 : 10 – 13,8 =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26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692150" y="1235075"/>
          <a:ext cx="11147426" cy="558165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573713"/>
                <a:gridCol w="5573713"/>
              </a:tblGrid>
              <a:tr h="3383870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À</a:t>
                      </a:r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quel calcul correspond :</a:t>
                      </a:r>
                    </a:p>
                    <a:p>
                      <a:r>
                        <a:rPr lang="fr-FR" sz="3600" b="0" i="1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« Multiplier 5,29 par 10 puis ajouter le produit de 78 par 0,01 »</a:t>
                      </a:r>
                      <a:endParaRPr lang="fr-FR" sz="3600" b="0" i="0" baseline="0" dirty="0" smtClean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  <a:p>
                      <a:r>
                        <a:rPr lang="fr-FR" sz="3600" b="0" i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• 5,29 x 10 + 78 x 0,01  ?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i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• (5,29 x 10 + 78) x 0,01  ?</a:t>
                      </a:r>
                      <a:endParaRPr lang="fr-FR" sz="3600" b="0" baseline="0" dirty="0" smtClean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L="91433" marR="91433" marT="45728" marB="45728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Compléter le tableau de proportionnalité : </a:t>
                      </a:r>
                    </a:p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L="91433" marR="91433" marT="45728" marB="45728"/>
                </a:tc>
              </a:tr>
              <a:tr h="2197780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38 x 11 =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L="91433" marR="91433" marT="45728" marB="45728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34 dm = …… mm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L="91433" marR="91433" marT="45728" marB="45728"/>
                </a:tc>
              </a:tr>
            </a:tbl>
          </a:graphicData>
        </a:graphic>
      </p:graphicFrame>
      <p:graphicFrame>
        <p:nvGraphicFramePr>
          <p:cNvPr id="3" name="Tableau 2"/>
          <p:cNvGraphicFramePr>
            <a:graphicFrameLocks noGrp="1"/>
          </p:cNvGraphicFramePr>
          <p:nvPr/>
        </p:nvGraphicFramePr>
        <p:xfrm>
          <a:off x="6850063" y="2646363"/>
          <a:ext cx="3930650" cy="1573212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965325"/>
                <a:gridCol w="1965325"/>
              </a:tblGrid>
              <a:tr h="758913"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8" marR="91448" marT="45752" marB="457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12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8" marR="91448" marT="45752" marB="457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14299">
                <a:tc>
                  <a:txBody>
                    <a:bodyPr/>
                    <a:lstStyle/>
                    <a:p>
                      <a:pPr algn="ctr"/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8" marR="91448" marT="45752" marB="457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9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8" marR="91448" marT="45752" marB="457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27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627188" y="1371600"/>
          <a:ext cx="10212388" cy="524033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106194"/>
                <a:gridCol w="5106194"/>
              </a:tblGrid>
              <a:tr h="2666665"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Traduis par une expression mathématique :</a:t>
                      </a:r>
                    </a:p>
                    <a:p>
                      <a:r>
                        <a:rPr lang="fr-FR" sz="3600" b="1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Le produit de 12 et de 6.</a:t>
                      </a:r>
                      <a:r>
                        <a:rPr lang="fr-FR" sz="3600" b="1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1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500 g = ……… kg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</a:tr>
              <a:tr h="257367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Le gramme est une unité de …………………</a:t>
                      </a:r>
                    </a:p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Quel calcul poses-tu pour calculer l’aire d’un disque de rayon 4 cm ?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En mm</a:t>
                      </a:r>
                      <a:r>
                        <a:rPr lang="fr-FR" sz="3600" b="0" kern="1200" baseline="300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2</a:t>
                      </a: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 ?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2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292222" y="1288472"/>
          <a:ext cx="10899778" cy="5569527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3692326"/>
                <a:gridCol w="7207452"/>
              </a:tblGrid>
              <a:tr h="996221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blipFill rotWithShape="0">
                      <a:blip r:embed="rId3"/>
                      <a:stretch>
                        <a:fillRect l="-165" t="-613" r="-195710" b="-47484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blipFill rotWithShape="0">
                      <a:blip r:embed="rId3"/>
                      <a:stretch>
                        <a:fillRect l="-51310" t="-613" r="-254" b="-474847"/>
                      </a:stretch>
                    </a:blipFill>
                  </a:tcPr>
                </a:tc>
              </a:tr>
              <a:tr h="457330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blipFill rotWithShape="0">
                      <a:blip r:embed="rId3"/>
                      <a:stretch>
                        <a:fillRect l="-165" t="-21838" r="-195710" b="-3063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Répartition des médailles d’or au JO selon l’année et selon le pays :</a:t>
                      </a:r>
                    </a:p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</a:p>
                    <a:p>
                      <a:endParaRPr lang="fr-FR" sz="3600" b="0" dirty="0" smtClean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  <a:p>
                      <a:endParaRPr lang="fr-FR" sz="3600" b="0" dirty="0" smtClean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  <a:p>
                      <a:endParaRPr lang="fr-FR" sz="3600" kern="1200" dirty="0" smtClean="0">
                        <a:solidFill>
                          <a:schemeClr val="dk1"/>
                        </a:solidFill>
                        <a:effectLst/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  <a:p>
                      <a:r>
                        <a:rPr lang="fr-FR" sz="360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Combien l’Allemagne a-t-elle gagné de médailles d’or en 2012 ?</a:t>
                      </a:r>
                      <a:r>
                        <a:rPr lang="fr-FR" sz="360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/>
        </p:nvGraphicFramePr>
        <p:xfrm>
          <a:off x="5121275" y="3451225"/>
          <a:ext cx="6799263" cy="2176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816"/>
                <a:gridCol w="1309150"/>
                <a:gridCol w="2090482"/>
                <a:gridCol w="1699816"/>
              </a:tblGrid>
              <a:tr h="8532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8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    Pays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8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Année</a:t>
                      </a: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8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Chine</a:t>
                      </a: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8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Allemagne</a:t>
                      </a: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8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Russie</a:t>
                      </a:r>
                    </a:p>
                  </a:txBody>
                  <a:tcPr marL="68574" marR="68574" marT="0" marB="0"/>
                </a:tc>
              </a:tr>
              <a:tr h="6368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8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2012</a:t>
                      </a: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8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38</a:t>
                      </a: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8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11</a:t>
                      </a: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8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23</a:t>
                      </a:r>
                    </a:p>
                  </a:txBody>
                  <a:tcPr marL="68574" marR="68574" marT="0" marB="0"/>
                </a:tc>
              </a:tr>
              <a:tr h="68637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8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2016</a:t>
                      </a: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8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26</a:t>
                      </a: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8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17</a:t>
                      </a: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8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19</a:t>
                      </a:r>
                    </a:p>
                  </a:txBody>
                  <a:tcPr marL="68574" marR="68574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28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8489724"/>
              </p:ext>
            </p:extLst>
          </p:nvPr>
        </p:nvGraphicFramePr>
        <p:xfrm>
          <a:off x="1627188" y="1371600"/>
          <a:ext cx="10212388" cy="524033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106194"/>
                <a:gridCol w="5106194"/>
              </a:tblGrid>
              <a:tr h="2666665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A =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À</a:t>
                      </a:r>
                      <a:r>
                        <a:rPr lang="fr-FR" sz="3600" b="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quel calcul correspond : </a:t>
                      </a:r>
                    </a:p>
                    <a:p>
                      <a:r>
                        <a:rPr lang="fr-FR" sz="3600" b="0" i="1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Ajouter 4,2 à 8,3 puis multiplier par 20 </a:t>
                      </a:r>
                      <a:r>
                        <a:rPr lang="fr-FR" sz="3600" b="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?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  <a:tr h="2573673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11 x 52 =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34 – 3 x 4 =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  <p:pic>
        <p:nvPicPr>
          <p:cNvPr id="94221" name="Image 4" descr="../../../../Aire%20triangle%20rectangle%2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13" y="1501775"/>
            <a:ext cx="3311525" cy="230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29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7794506"/>
              </p:ext>
            </p:extLst>
          </p:nvPr>
        </p:nvGraphicFramePr>
        <p:xfrm>
          <a:off x="1627188" y="1371600"/>
          <a:ext cx="10212387" cy="524033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856009"/>
                <a:gridCol w="5356378"/>
              </a:tblGrid>
              <a:tr h="2666665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28 x 11 =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Traduis par une</a:t>
                      </a:r>
                      <a:r>
                        <a:rPr lang="fr-FR" sz="3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expression</a:t>
                      </a:r>
                      <a:r>
                        <a:rPr lang="fr-FR" sz="3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mathématique :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Le triple de 15.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</a:tr>
              <a:tr h="2573673"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Quel calcul poses-tu pour calculer l’aire d’un disque de rayon 5mm ?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3 + 2 x 0 =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30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9547951"/>
              </p:ext>
            </p:extLst>
          </p:nvPr>
        </p:nvGraphicFramePr>
        <p:xfrm>
          <a:off x="1627188" y="1371600"/>
          <a:ext cx="10212388" cy="5240338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106194"/>
                <a:gridCol w="5106194"/>
              </a:tblGrid>
              <a:tr h="266666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kern="120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L’heure est une unité de …………………..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 smtClean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Prendre le quart de 12.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</a:tr>
              <a:tr h="257367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28 dam = …… m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 smtClean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2 + 4 x 5</a:t>
                      </a:r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=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31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2581090"/>
              </p:ext>
            </p:extLst>
          </p:nvPr>
        </p:nvGraphicFramePr>
        <p:xfrm>
          <a:off x="1627188" y="1371600"/>
          <a:ext cx="10212387" cy="5408613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318313"/>
                <a:gridCol w="4894074"/>
              </a:tblGrid>
              <a:tr h="2834829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Expression</a:t>
                      </a:r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numérique </a:t>
                      </a:r>
                    </a:p>
                    <a:p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pour :</a:t>
                      </a:r>
                      <a:endParaRPr lang="fr-FR" sz="3600" b="0" dirty="0" smtClean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Choisir un nombre.</a:t>
                      </a:r>
                    </a:p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Multiplier ce nombre par 4.</a:t>
                      </a:r>
                    </a:p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Ajouter 6.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Combien y </a:t>
                      </a:r>
                      <a:r>
                        <a:rPr lang="fr-FR" sz="3600" b="0" kern="1200" dirty="0" err="1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a-t-il</a:t>
                      </a: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d’arrêtes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dans cette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figure :</a:t>
                      </a:r>
                    </a:p>
                  </a:txBody>
                  <a:tcPr marT="45723" marB="45723"/>
                </a:tc>
              </a:tr>
              <a:tr h="2573784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Quel est le plus grand entier non</a:t>
                      </a:r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nul inférieur à 10 et divisible par 3 ?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Complète le tableau de proportionnalité :</a:t>
                      </a:r>
                    </a:p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</a:p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3" marB="45723"/>
                </a:tc>
              </a:tr>
            </a:tbl>
          </a:graphicData>
        </a:graphic>
      </p:graphicFrame>
      <p:graphicFrame>
        <p:nvGraphicFramePr>
          <p:cNvPr id="3" name="Tableau 2"/>
          <p:cNvGraphicFramePr>
            <a:graphicFrameLocks noGrp="1"/>
          </p:cNvGraphicFramePr>
          <p:nvPr/>
        </p:nvGraphicFramePr>
        <p:xfrm>
          <a:off x="8053388" y="5373688"/>
          <a:ext cx="3451226" cy="12811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5613"/>
                <a:gridCol w="1725613"/>
              </a:tblGrid>
              <a:tr h="640556"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7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33" marR="91433" marT="45754" marB="45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10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33" marR="91433" marT="45754" marB="45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40556"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17,5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33" marR="91433" marT="45754" marB="45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33" marR="91433" marT="45754" marB="45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01400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75" y="2041525"/>
            <a:ext cx="2408238" cy="203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32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5920381"/>
              </p:ext>
            </p:extLst>
          </p:nvPr>
        </p:nvGraphicFramePr>
        <p:xfrm>
          <a:off x="515938" y="1196975"/>
          <a:ext cx="11404600" cy="566926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702300"/>
                <a:gridCol w="5702300"/>
              </a:tblGrid>
              <a:tr h="2834482"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Traduis par une expression mathématique :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Le quadruple de 35.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L="91436" marR="91436" marT="45717" marB="45717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Quel calcul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poses-tu pour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calculer le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périmètre de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ce cercle ?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L="91436" marR="91436" marT="45717" marB="45717"/>
                </a:tc>
              </a:tr>
              <a:tr h="2834482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Écrire un programme</a:t>
                      </a:r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de calcul permettant de calculer</a:t>
                      </a:r>
                    </a:p>
                    <a:p>
                      <a:r>
                        <a:rPr lang="fr-FR" sz="3600" b="1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(A : 4  – 657) x 5 – 12:6</a:t>
                      </a:r>
                    </a:p>
                    <a:p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Avec A étant un nombre choisi.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L="91436" marR="91436" marT="45717" marB="45717"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Symétrie</a:t>
                      </a:r>
                    </a:p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entre</a:t>
                      </a:r>
                    </a:p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F</a:t>
                      </a:r>
                      <a:r>
                        <a:rPr lang="fr-FR" sz="3600" b="0" baseline="-2500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1</a:t>
                      </a:r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et F</a:t>
                      </a:r>
                      <a:r>
                        <a:rPr lang="fr-FR" sz="3600" b="0" baseline="-2500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2</a:t>
                      </a:r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?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L="91436" marR="91436" marT="45717" marB="45717"/>
                </a:tc>
              </a:tr>
            </a:tbl>
          </a:graphicData>
        </a:graphic>
      </p:graphicFrame>
      <p:pic>
        <p:nvPicPr>
          <p:cNvPr id="103437" name="Image 5" descr="../../../../Aire%20disque%20diamèt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725" y="1247775"/>
            <a:ext cx="2817813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218" y="4266418"/>
            <a:ext cx="3940320" cy="23053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33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4679452"/>
              </p:ext>
            </p:extLst>
          </p:nvPr>
        </p:nvGraphicFramePr>
        <p:xfrm>
          <a:off x="431800" y="1371600"/>
          <a:ext cx="11488738" cy="532923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744369"/>
                <a:gridCol w="5744369"/>
              </a:tblGrid>
              <a:tr h="3026797">
                <a:tc>
                  <a:txBody>
                    <a:bodyPr/>
                    <a:lstStyle/>
                    <a:p>
                      <a:r>
                        <a:rPr lang="fr-FR" sz="3600" b="1" u="sng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Vrai ou faux ?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Lorsqu’on multiplie un nombre par un autre, on obtient un nombre plus grand que le nombre de départ.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L="91444" marR="91444" marT="45727" marB="45727"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Que va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tracer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le lutin ?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4" marR="91444" marT="45727" marB="45727"/>
                </a:tc>
              </a:tr>
              <a:tr h="2302441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2016 ÷ 100 =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4" marR="91444" marT="45727" marB="45727"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Symétrie</a:t>
                      </a:r>
                    </a:p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entre</a:t>
                      </a:r>
                    </a:p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F</a:t>
                      </a:r>
                      <a:r>
                        <a:rPr lang="fr-FR" sz="3600" b="0" baseline="-25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et F</a:t>
                      </a:r>
                      <a:r>
                        <a:rPr lang="fr-FR" sz="3600" b="0" baseline="-25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?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4" marR="91444" marT="45727" marB="45727"/>
                </a:tc>
              </a:tr>
            </a:tbl>
          </a:graphicData>
        </a:graphic>
      </p:graphicFrame>
      <p:grpSp>
        <p:nvGrpSpPr>
          <p:cNvPr id="6" name="Grouper 5"/>
          <p:cNvGrpSpPr/>
          <p:nvPr/>
        </p:nvGrpSpPr>
        <p:grpSpPr>
          <a:xfrm>
            <a:off x="8826500" y="209550"/>
            <a:ext cx="3302000" cy="3825875"/>
            <a:chOff x="8826500" y="209550"/>
            <a:chExt cx="3302000" cy="3825875"/>
          </a:xfrm>
        </p:grpSpPr>
        <p:pic>
          <p:nvPicPr>
            <p:cNvPr id="105486" name="Imag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6500" y="209550"/>
              <a:ext cx="3302000" cy="3825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3350" y="3440087"/>
              <a:ext cx="565150" cy="560401"/>
            </a:xfrm>
            <a:prstGeom prst="rect">
              <a:avLst/>
            </a:prstGeom>
          </p:spPr>
        </p:pic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596" y="4483098"/>
            <a:ext cx="3790604" cy="22177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34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288960"/>
              </p:ext>
            </p:extLst>
          </p:nvPr>
        </p:nvGraphicFramePr>
        <p:xfrm>
          <a:off x="1627188" y="1371600"/>
          <a:ext cx="10212388" cy="5408613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106194"/>
                <a:gridCol w="5106194"/>
              </a:tblGrid>
              <a:tr h="2834829"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Si le point A appartient au cercle de rayon 4 cm, à quelle distance du centre du cercle se situe A ?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Traduis par une expression mathématique :</a:t>
                      </a:r>
                    </a:p>
                    <a:p>
                      <a:r>
                        <a:rPr lang="fr-FR" sz="3600" b="1" i="1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Le produit de 3, de 8 </a:t>
                      </a:r>
                    </a:p>
                    <a:p>
                      <a:r>
                        <a:rPr lang="fr-FR" sz="3600" b="1" i="1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et de 10.</a:t>
                      </a:r>
                      <a:r>
                        <a:rPr lang="fr-FR" sz="3600" b="1" i="1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1" i="1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3" marB="45723"/>
                </a:tc>
              </a:tr>
              <a:tr h="2573784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4 + ( 2 – 3 ) x 1 =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Un triangle qui a ses 3 côtés égaux est un triangle ………………………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3" marB="45723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35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854764" y="1451112"/>
          <a:ext cx="11337235" cy="537041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372420"/>
                <a:gridCol w="5964815"/>
              </a:tblGrid>
              <a:tr h="28346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blipFill rotWithShape="0">
                      <a:blip r:embed="rId3"/>
                      <a:stretch>
                        <a:fillRect l="-114" t="-3219" r="-111464" b="-897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Traduis par une expression mathématique :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La somme du produit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de 9,7 par 3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et du produit de 6 par 5,4.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  <a:tr h="2535774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Sarah a fait</a:t>
                      </a:r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6 tours de stade en 20 min. En courant à la même vitesse, combien de tours ferait – elle en 1h ?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2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DEF triangle</a:t>
                      </a:r>
                      <a:r>
                        <a:rPr lang="fr-FR" sz="32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quelconque, F’ symétrique de F par rapport à I.</a:t>
                      </a:r>
                    </a:p>
                    <a:p>
                      <a:r>
                        <a:rPr lang="fr-FR" sz="32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Nature de</a:t>
                      </a:r>
                    </a:p>
                    <a:p>
                      <a:r>
                        <a:rPr lang="fr-FR" sz="32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FDF’E ?</a:t>
                      </a:r>
                      <a:endParaRPr lang="fr-FR" sz="32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9571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63" y="5262563"/>
            <a:ext cx="3321050" cy="162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36</a:t>
            </a:r>
            <a:br>
              <a:rPr lang="fr-FR" altLang="fr-FR"/>
            </a:br>
            <a:endParaRPr lang="fr-FR" altLang="fr-FR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4631286"/>
              </p:ext>
            </p:extLst>
          </p:nvPr>
        </p:nvGraphicFramePr>
        <p:xfrm>
          <a:off x="698270" y="1371601"/>
          <a:ext cx="11105803" cy="540370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293356"/>
                <a:gridCol w="4812447"/>
              </a:tblGrid>
              <a:tr h="3483032"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Quel calcul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poses-tu pour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calculer l’aire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de ce cercle ?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L="91432" marR="91432"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Écrire un programme</a:t>
                      </a:r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de calcul permettant de calculer</a:t>
                      </a:r>
                    </a:p>
                    <a:p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A x 5 – 4</a:t>
                      </a:r>
                    </a:p>
                    <a:p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Avec A étant un nombre choisi.</a:t>
                      </a:r>
                      <a:endParaRPr lang="fr-FR" sz="3600" b="0" dirty="0" smtClean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L="91432" marR="91432"/>
                </a:tc>
              </a:tr>
              <a:tr h="1471786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Un triangle qui a 2</a:t>
                      </a:r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côtés égaux est un triangle ………………………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L="91432" marR="91432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11 x 63 =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L="91432" marR="91432"/>
                </a:tc>
              </a:tr>
            </a:tbl>
          </a:graphicData>
        </a:graphic>
      </p:graphicFrame>
      <p:pic>
        <p:nvPicPr>
          <p:cNvPr id="112653" name="Image 4" descr="../../../../Aire%20disque%20diamèt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613" y="1371601"/>
            <a:ext cx="3019569" cy="292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37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3992367"/>
              </p:ext>
            </p:extLst>
          </p:nvPr>
        </p:nvGraphicFramePr>
        <p:xfrm>
          <a:off x="673100" y="1222375"/>
          <a:ext cx="11166475" cy="5691188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6302466"/>
                <a:gridCol w="4864009"/>
              </a:tblGrid>
              <a:tr h="3117496"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Quel calcul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poses-tu pour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calculer l’aire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de ce cercle ?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Et son périmètre ?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Que va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tracer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le lutin ?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L="91439" marR="91439" marT="45721" marB="45721"/>
                </a:tc>
              </a:tr>
              <a:tr h="2573692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9 x 0,1 =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5 –</a:t>
                      </a:r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4 + 1 – 2 =</a:t>
                      </a:r>
                    </a:p>
                    <a:p>
                      <a:endParaRPr lang="fr-FR" sz="3600" b="0" baseline="0" dirty="0" smtClean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L="91439" marR="91439" marT="45721" marB="45721"/>
                </a:tc>
              </a:tr>
            </a:tbl>
          </a:graphicData>
        </a:graphic>
      </p:graphicFrame>
      <p:pic>
        <p:nvPicPr>
          <p:cNvPr id="114701" name="Image 5" descr="../../../../Aire%20disque%20rayon%20et%20corde.p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562" y="1243919"/>
            <a:ext cx="26797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er 2"/>
          <p:cNvGrpSpPr/>
          <p:nvPr/>
        </p:nvGrpSpPr>
        <p:grpSpPr>
          <a:xfrm>
            <a:off x="9109075" y="0"/>
            <a:ext cx="3082925" cy="4173538"/>
            <a:chOff x="9109075" y="0"/>
            <a:chExt cx="3082925" cy="4173538"/>
          </a:xfrm>
        </p:grpSpPr>
        <p:pic>
          <p:nvPicPr>
            <p:cNvPr id="114702" name="Imag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9075" y="0"/>
              <a:ext cx="3082925" cy="4173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4613" y="3630082"/>
              <a:ext cx="650502" cy="51946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3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627917" y="1371601"/>
          <a:ext cx="10212390" cy="508717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252548"/>
                <a:gridCol w="3959842"/>
              </a:tblGrid>
              <a:tr h="3383279"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P = 45 cm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Apple Chancery" charset="0"/>
                          <a:ea typeface="Apple Chancery" charset="0"/>
                          <a:cs typeface="Apple Chancery" charset="0"/>
                        </a:rPr>
                        <a:t>l</a:t>
                      </a: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= ?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blipFill rotWithShape="0">
                      <a:blip r:embed="rId3"/>
                      <a:stretch>
                        <a:fillRect l="-158000" t="-2703" r="-308" b="-50811"/>
                      </a:stretch>
                    </a:blipFill>
                  </a:tcPr>
                </a:tc>
              </a:tr>
              <a:tr h="17039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blipFill rotWithShape="0">
                      <a:blip r:embed="rId3"/>
                      <a:stretch>
                        <a:fillRect l="-97" t="-203571" r="-63548" b="-714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Donner la définition d’un effectif.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7891" name="Image 4" descr="triangle%20equ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50" y="1504950"/>
            <a:ext cx="4056063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38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1174435"/>
              </p:ext>
            </p:extLst>
          </p:nvPr>
        </p:nvGraphicFramePr>
        <p:xfrm>
          <a:off x="1627188" y="1371600"/>
          <a:ext cx="10212388" cy="551133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106194"/>
                <a:gridCol w="5106194"/>
              </a:tblGrid>
              <a:tr h="2352502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8,3 x 79 –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8,3 x 77 = 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On sait que AB = RT et que RT = CD.</a:t>
                      </a:r>
                    </a:p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Quelle nouvelle égalité peut-on en déduire</a:t>
                      </a:r>
                      <a:r>
                        <a:rPr lang="fr-FR" sz="3600" b="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?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  <a:tr h="3158836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Est-ce un tableau de proportionnalité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?</a:t>
                      </a:r>
                    </a:p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Symétrie entre F</a:t>
                      </a:r>
                      <a:r>
                        <a:rPr lang="fr-FR" sz="3600" b="0" baseline="-25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et F</a:t>
                      </a:r>
                      <a:r>
                        <a:rPr lang="fr-FR" sz="3600" b="0" baseline="-25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?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42031"/>
              </p:ext>
            </p:extLst>
          </p:nvPr>
        </p:nvGraphicFramePr>
        <p:xfrm>
          <a:off x="2592388" y="5119528"/>
          <a:ext cx="2922776" cy="149241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461388"/>
                <a:gridCol w="1461388"/>
              </a:tblGrid>
              <a:tr h="746205"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60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46205"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120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275" y="4422371"/>
            <a:ext cx="4023725" cy="24356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39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54351630"/>
                  </p:ext>
                </p:extLst>
              </p:nvPr>
            </p:nvGraphicFramePr>
            <p:xfrm>
              <a:off x="1627188" y="1371600"/>
              <a:ext cx="10212388" cy="5444828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5106194"/>
                    <a:gridCol w="5106194"/>
                  </a:tblGrid>
                  <a:tr h="2666665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Quel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est le plus petit entier pair non nul et multiple de 5 ?</a:t>
                          </a:r>
                          <a:endParaRPr lang="fr-FR" sz="3600" b="0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T="45721" marB="45721"/>
                    </a:tc>
                    <a:tc>
                      <a:txBody>
                        <a:bodyPr/>
                        <a:lstStyle/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L’angle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fr-FR" sz="3600" b="0" i="1" kern="1200" smtClean="0"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3600" b="0" i="1" kern="1200" smtClean="0"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𝐹𝐴𝑀</m:t>
                                  </m:r>
                                </m:e>
                              </m:acc>
                              <m:r>
                                <a:rPr lang="fr-FR" sz="3600" b="0" i="1" kern="1200" smtClean="0">
                                  <a:effectLst/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 </m:t>
                              </m:r>
                            </m:oMath>
                          </a14:m>
                          <a:endParaRPr lang="fr-FR" sz="3600" b="0" kern="1200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Mesure 113°.</a:t>
                          </a:r>
                        </a:p>
                        <a:p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Quelle expression numérique permet de calculer l’angle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fr-FR" sz="3600" b="0" i="1" kern="1200" smtClean="0"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3600" b="0" i="1" kern="1200" smtClean="0">
                                      <a:effectLst/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𝐶𝐴𝐿</m:t>
                                  </m:r>
                                </m:e>
                              </m:acc>
                            </m:oMath>
                          </a14:m>
                          <a:r>
                            <a:rPr lang="fr-FR" sz="3600" b="0" kern="12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?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T="45721" marB="45721"/>
                    </a:tc>
                  </a:tr>
                  <a:tr h="2573673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 x ( 100 – 1 ) =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T="45721" marB="45721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5 – ( 4 + 1 ) +2 =</a:t>
                          </a:r>
                          <a:endParaRPr lang="fr-FR" sz="3600" b="0" dirty="0" smtClean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T="45721" marB="45721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54351630"/>
                  </p:ext>
                </p:extLst>
              </p:nvPr>
            </p:nvGraphicFramePr>
            <p:xfrm>
              <a:off x="1627188" y="1371600"/>
              <a:ext cx="10212388" cy="5444828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5106194"/>
                    <a:gridCol w="5106194"/>
                  </a:tblGrid>
                  <a:tr h="2871155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Quel</a:t>
                          </a:r>
                          <a:r>
                            <a:rPr lang="fr-FR" sz="3600" b="0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est le plus petit entier pair non nul </a:t>
                          </a:r>
                          <a:r>
                            <a:rPr lang="fr-FR" sz="3600" b="0" baseline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et multiple de 5 ?</a:t>
                          </a:r>
                          <a:endParaRPr lang="fr-FR" sz="3600" b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T="45721" marB="45721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T="45721" marB="45721">
                        <a:blipFill rotWithShape="0">
                          <a:blip r:embed="rId3"/>
                          <a:stretch>
                            <a:fillRect l="-100239" t="-3185" r="-239" b="-90234"/>
                          </a:stretch>
                        </a:blipFill>
                      </a:tcPr>
                    </a:tc>
                  </a:tr>
                  <a:tr h="2573673">
                    <a:tc>
                      <a:txBody>
                        <a:bodyPr/>
                        <a:lstStyle/>
                        <a:p>
                          <a:r>
                            <a:rPr lang="fr-FR" sz="3600" b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 x ( 100 – 1 ) = </a:t>
                          </a:r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T="45721" marB="45721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3600" b="0" baseline="0" dirty="0" smtClean="0">
                              <a:latin typeface="Calibri (Corps)" charset="0"/>
                              <a:ea typeface="Calibri (Corps)" charset="0"/>
                              <a:cs typeface="Calibri (Corps)" charset="0"/>
                            </a:rPr>
                            <a:t>5 – ( 4 + 1 ) +2 =</a:t>
                          </a:r>
                          <a:endParaRPr lang="fr-FR" sz="3600" b="0" dirty="0" smtClean="0">
                            <a:latin typeface="Calibri (Corps)" charset="0"/>
                            <a:ea typeface="Calibri (Corps)" charset="0"/>
                            <a:cs typeface="Calibri (Corps)" charset="0"/>
                          </a:endParaRPr>
                        </a:p>
                        <a:p>
                          <a:endParaRPr lang="fr-FR" sz="3600" b="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T="45721" marB="45721"/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629" y="724360"/>
            <a:ext cx="2898371" cy="1928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40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5535644"/>
              </p:ext>
            </p:extLst>
          </p:nvPr>
        </p:nvGraphicFramePr>
        <p:xfrm>
          <a:off x="769938" y="1214438"/>
          <a:ext cx="11087100" cy="555307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543550"/>
                <a:gridCol w="5543550"/>
              </a:tblGrid>
              <a:tr h="2825808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Comment sont les segments rouges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?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6" marR="91446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Quelles égalités sont vraies ?</a:t>
                      </a:r>
                    </a:p>
                    <a:p>
                      <a:pPr marL="742950" indent="-742950">
                        <a:buAutoNum type="alphaLcParenR"/>
                      </a:pPr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8,3 x 10 = 80,30</a:t>
                      </a:r>
                    </a:p>
                    <a:p>
                      <a:pPr marL="742950" indent="-742950">
                        <a:buAutoNum type="alphaLcParenR"/>
                      </a:pPr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4 min = 0,4 h</a:t>
                      </a:r>
                    </a:p>
                    <a:p>
                      <a:pPr marL="742950" indent="-742950">
                        <a:buAutoNum type="alphaLcParenR"/>
                      </a:pPr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0,5 L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= 50 </a:t>
                      </a:r>
                      <a:r>
                        <a:rPr lang="fr-FR" sz="3600" b="0" baseline="0" dirty="0" err="1" smtClean="0">
                          <a:latin typeface="Calibri" charset="0"/>
                          <a:ea typeface="Calibri" charset="0"/>
                          <a:cs typeface="Calibri" charset="0"/>
                        </a:rPr>
                        <a:t>cL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6" marR="91446"/>
                </a:tc>
              </a:tr>
              <a:tr h="2727267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Comment </a:t>
                      </a:r>
                    </a:p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s’appelle un tel</a:t>
                      </a:r>
                    </a:p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triangle ?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6" marR="91446"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( 4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– 2 ) x 6 – 6 = </a:t>
                      </a:r>
                    </a:p>
                    <a:p>
                      <a:endParaRPr lang="fr-FR" sz="3600" b="0" baseline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( 4 – 2 ) x ( 6 – 6 ) =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6" marR="91446"/>
                </a:tc>
              </a:tr>
            </a:tbl>
          </a:graphicData>
        </a:graphic>
      </p:graphicFrame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88" y="1846907"/>
            <a:ext cx="3591615" cy="216069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977" y="4162429"/>
            <a:ext cx="2389881" cy="26050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41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7550325"/>
              </p:ext>
            </p:extLst>
          </p:nvPr>
        </p:nvGraphicFramePr>
        <p:xfrm>
          <a:off x="1627188" y="1371600"/>
          <a:ext cx="10212388" cy="524033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106194"/>
                <a:gridCol w="5106194"/>
              </a:tblGrid>
              <a:tr h="2666665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Comment est ce 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triangle ?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Combien y </a:t>
                      </a:r>
                      <a:r>
                        <a:rPr lang="fr-FR" sz="3600" b="0" kern="1200" dirty="0" err="1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a-t-il</a:t>
                      </a: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d’arrêtes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dans cette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figure : </a:t>
                      </a:r>
                    </a:p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  <a:tr h="257367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5 x ( 1 000 + 2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) = 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5 + 6 – 5 –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2</a:t>
                      </a:r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+ 4 = </a:t>
                      </a:r>
                    </a:p>
                    <a:p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5 + 6 – 5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– ( 2  + 4 ) = </a:t>
                      </a:r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884" y="1905000"/>
            <a:ext cx="2379692" cy="221038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51" y="1905000"/>
            <a:ext cx="3362520" cy="19774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42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1643183"/>
              </p:ext>
            </p:extLst>
          </p:nvPr>
        </p:nvGraphicFramePr>
        <p:xfrm>
          <a:off x="1627188" y="1371600"/>
          <a:ext cx="10212388" cy="512895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106194"/>
                <a:gridCol w="5106194"/>
              </a:tblGrid>
              <a:tr h="29252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Quel calcul poses-tu pour calculer l’aire d’un disque de rayon trois centimètres ?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 smtClean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Sarah a fait</a:t>
                      </a:r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24 tours de stade en 1h20min. En courant à la même vitesse, combien de tours ferait – elle en 30min ? </a:t>
                      </a:r>
                      <a:endParaRPr lang="fr-FR" sz="3600" b="0" dirty="0" smtClean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3" marB="45723"/>
                </a:tc>
              </a:tr>
              <a:tr h="220369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36 x 9 = 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(1 000 – 25 ) x 4 = </a:t>
                      </a:r>
                    </a:p>
                  </a:txBody>
                  <a:tcPr marT="45723" marB="45723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43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67166"/>
              </p:ext>
            </p:extLst>
          </p:nvPr>
        </p:nvGraphicFramePr>
        <p:xfrm>
          <a:off x="977900" y="1255713"/>
          <a:ext cx="10926763" cy="54721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195696"/>
                <a:gridCol w="5731067"/>
              </a:tblGrid>
              <a:tr h="2784608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Y </a:t>
                      </a:r>
                      <a:r>
                        <a:rPr lang="fr-FR" sz="3600" b="0" dirty="0" err="1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a-t-il</a:t>
                      </a:r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un lien entre les segments </a:t>
                      </a:r>
                    </a:p>
                    <a:p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verts ?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L="91447" marR="91447" marT="45714" marB="45714"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Que va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tracer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le lutin ?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L="91447" marR="91447" marT="45714" marB="45714"/>
                </a:tc>
              </a:tr>
              <a:tr h="2687504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6,2</a:t>
                      </a:r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x (3 + 7 ) =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L="91447" marR="91447" marT="45714" marB="45714"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8,3 x 79 – 8,3 x 77 =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L="91447" marR="91447" marT="45714" marB="45714"/>
                </a:tc>
              </a:tr>
            </a:tbl>
          </a:graphicData>
        </a:graphic>
      </p:graphicFrame>
      <p:grpSp>
        <p:nvGrpSpPr>
          <p:cNvPr id="3" name="Grouper 2"/>
          <p:cNvGrpSpPr/>
          <p:nvPr/>
        </p:nvGrpSpPr>
        <p:grpSpPr>
          <a:xfrm>
            <a:off x="8903516" y="9525"/>
            <a:ext cx="3288484" cy="3733800"/>
            <a:chOff x="8903516" y="9525"/>
            <a:chExt cx="3288484" cy="3733800"/>
          </a:xfrm>
        </p:grpSpPr>
        <p:pic>
          <p:nvPicPr>
            <p:cNvPr id="5" name="Image 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8903516" y="9525"/>
              <a:ext cx="3288484" cy="3733800"/>
            </a:xfrm>
            <a:prstGeom prst="rect">
              <a:avLst/>
            </a:prstGeom>
          </p:spPr>
        </p:pic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0156" y="3143070"/>
              <a:ext cx="781844" cy="600255"/>
            </a:xfrm>
            <a:prstGeom prst="rect">
              <a:avLst/>
            </a:prstGeom>
          </p:spPr>
        </p:pic>
      </p:grp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892" y="2032563"/>
            <a:ext cx="3353780" cy="19592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44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627188" y="1371600"/>
          <a:ext cx="10212388" cy="5240338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106194"/>
                <a:gridCol w="5106194"/>
              </a:tblGrid>
              <a:tr h="2666665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Quel</a:t>
                      </a:r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point</a:t>
                      </a:r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est le symétrique de B par rapport à</a:t>
                      </a:r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A ?</a:t>
                      </a:r>
                    </a:p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</a:tr>
              <a:tr h="2573673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Compléter</a:t>
                      </a:r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:</a:t>
                      </a:r>
                    </a:p>
                    <a:p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Le point … est le milieu du segment [BU]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Longueur</a:t>
                      </a:r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du symétrique de [TA] par rapport à E ?</a:t>
                      </a:r>
                    </a:p>
                    <a:p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Et par rapport à B ?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  <p:pic>
        <p:nvPicPr>
          <p:cNvPr id="129037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46063"/>
            <a:ext cx="4281488" cy="355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45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270588"/>
              </p:ext>
            </p:extLst>
          </p:nvPr>
        </p:nvGraphicFramePr>
        <p:xfrm>
          <a:off x="1627188" y="1371600"/>
          <a:ext cx="10212388" cy="524033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106194"/>
                <a:gridCol w="5106194"/>
              </a:tblGrid>
              <a:tr h="2666665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9 x 14 =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  <a:tr h="2573673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                           Que va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                           tracer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                           le lutin ?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18 – 3 + 7 =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  <p:grpSp>
        <p:nvGrpSpPr>
          <p:cNvPr id="6" name="Grouper 5"/>
          <p:cNvGrpSpPr/>
          <p:nvPr/>
        </p:nvGrpSpPr>
        <p:grpSpPr>
          <a:xfrm>
            <a:off x="8743951" y="-1"/>
            <a:ext cx="3289300" cy="3705224"/>
            <a:chOff x="8743951" y="-1"/>
            <a:chExt cx="3289300" cy="3705224"/>
          </a:xfrm>
        </p:grpSpPr>
        <p:pic>
          <p:nvPicPr>
            <p:cNvPr id="7" name="Image 6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8743951" y="-1"/>
              <a:ext cx="3289300" cy="3700463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9466" y="3009900"/>
              <a:ext cx="813785" cy="695323"/>
            </a:xfrm>
            <a:prstGeom prst="rect">
              <a:avLst/>
            </a:prstGeom>
          </p:spPr>
        </p:pic>
      </p:grpSp>
      <p:grpSp>
        <p:nvGrpSpPr>
          <p:cNvPr id="3" name="Grouper 2"/>
          <p:cNvGrpSpPr/>
          <p:nvPr/>
        </p:nvGrpSpPr>
        <p:grpSpPr>
          <a:xfrm>
            <a:off x="766462" y="3276601"/>
            <a:ext cx="3181350" cy="3505978"/>
            <a:chOff x="47625" y="3357561"/>
            <a:chExt cx="3181350" cy="3505978"/>
          </a:xfrm>
        </p:grpSpPr>
        <p:pic>
          <p:nvPicPr>
            <p:cNvPr id="5" name="Image 4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7625" y="3357561"/>
              <a:ext cx="3181350" cy="3505978"/>
            </a:xfrm>
            <a:prstGeom prst="rect">
              <a:avLst/>
            </a:prstGeom>
          </p:spPr>
        </p:pic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525" y="6120589"/>
              <a:ext cx="806450" cy="74295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46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4689345"/>
              </p:ext>
            </p:extLst>
          </p:nvPr>
        </p:nvGraphicFramePr>
        <p:xfrm>
          <a:off x="449263" y="1347788"/>
          <a:ext cx="11583988" cy="533564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791994"/>
                <a:gridCol w="5791994"/>
              </a:tblGrid>
              <a:tr h="3478086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Quel est le lien entre les deux </a:t>
                      </a:r>
                    </a:p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segments</a:t>
                      </a:r>
                    </a:p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rouges ?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3" marR="91443" marT="45724" marB="45724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Combien d’arêtes a ce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solide ?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3" marR="91443" marT="45724" marB="45724"/>
                </a:tc>
              </a:tr>
              <a:tr h="1857559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8 x 1 002 =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3" marR="91443" marT="45724" marB="45724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( 3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+ 15 ) : ( 2 + 7 ) =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3" marR="91443" marT="45724" marB="45724"/>
                </a:tc>
              </a:tr>
            </a:tbl>
          </a:graphicData>
        </a:graphic>
      </p:graphicFrame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316" y="1905000"/>
            <a:ext cx="3665707" cy="215161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17" y="2053677"/>
            <a:ext cx="3404640" cy="271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Titre 1"/>
          <p:cNvSpPr>
            <a:spLocks noGrp="1"/>
          </p:cNvSpPr>
          <p:nvPr>
            <p:ph type="title"/>
          </p:nvPr>
        </p:nvSpPr>
        <p:spPr>
          <a:xfrm>
            <a:off x="1627188" y="424383"/>
            <a:ext cx="8912225" cy="1281112"/>
          </a:xfrm>
        </p:spPr>
        <p:txBody>
          <a:bodyPr/>
          <a:lstStyle/>
          <a:p>
            <a:r>
              <a:rPr lang="fr-FR" altLang="fr-FR"/>
              <a:t>Questions flash 47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6713736"/>
              </p:ext>
            </p:extLst>
          </p:nvPr>
        </p:nvGraphicFramePr>
        <p:xfrm>
          <a:off x="1627188" y="1371600"/>
          <a:ext cx="10212388" cy="524033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106194"/>
                <a:gridCol w="5106194"/>
              </a:tblGrid>
              <a:tr h="2666665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Symétrique de O par rapport à A ?</a:t>
                      </a:r>
                    </a:p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  <a:tr h="2573673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E est milieu de [TB].</a:t>
                      </a:r>
                    </a:p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Compléter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: 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… est le symétrique de … par rapport à B.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Calculer :</a:t>
                      </a:r>
                    </a:p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6,07 x 29 – 6,07 x 28 =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  <p:pic>
        <p:nvPicPr>
          <p:cNvPr id="135181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109" y="210172"/>
            <a:ext cx="4281488" cy="355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4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332508" y="1371600"/>
          <a:ext cx="11859491" cy="527199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591099"/>
                <a:gridCol w="8268392"/>
              </a:tblGrid>
              <a:tr h="371856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blipFill rotWithShape="0">
                      <a:blip r:embed="rId3"/>
                      <a:stretch>
                        <a:fillRect l="-170" t="-2295" r="-230900" b="-4213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fr-FR" sz="3400" b="1" u="sng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Vrai ou faux : </a:t>
                      </a:r>
                    </a:p>
                    <a:p>
                      <a:r>
                        <a:rPr lang="fr-FR" sz="34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Dans une classe de 5°, seize élèves prennent le bus,</a:t>
                      </a:r>
                      <a:r>
                        <a:rPr lang="fr-FR" sz="3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r>
                        <a:rPr lang="fr-FR" sz="34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cinq viennent à l’école à pieds,</a:t>
                      </a:r>
                      <a:r>
                        <a:rPr lang="fr-FR" sz="3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r>
                        <a:rPr lang="fr-FR" sz="34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et quatre sont conduits par leur parents.</a:t>
                      </a:r>
                    </a:p>
                    <a:p>
                      <a:r>
                        <a:rPr lang="fr-FR" sz="3400" b="1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La fréquence des élèves qui viennent à pied est de 20% ?</a:t>
                      </a:r>
                    </a:p>
                    <a:p>
                      <a:endParaRPr lang="fr-FR" sz="34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  <a:tr h="155343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4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À quelle fraction correspond 10% ?</a:t>
                      </a:r>
                      <a:r>
                        <a:rPr lang="fr-FR" sz="34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4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4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Un dixième plus trois centièmes vaut : </a:t>
                      </a:r>
                      <a:endParaRPr lang="fr-FR" sz="34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48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8311871"/>
              </p:ext>
            </p:extLst>
          </p:nvPr>
        </p:nvGraphicFramePr>
        <p:xfrm>
          <a:off x="1627188" y="1371600"/>
          <a:ext cx="10212388" cy="524033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555008"/>
                <a:gridCol w="4657380"/>
              </a:tblGrid>
              <a:tr h="2666665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Quelles égalités sont vraies ?</a:t>
                      </a:r>
                    </a:p>
                    <a:p>
                      <a:pPr marL="742950" indent="-742950">
                        <a:buAutoNum type="alphaLcParenR"/>
                      </a:pPr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80 – 3 = 7 x 11</a:t>
                      </a:r>
                    </a:p>
                    <a:p>
                      <a:pPr marL="742950" indent="-742950">
                        <a:buAutoNum type="alphaLcParenR"/>
                      </a:pPr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62,38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= 6,238 : 10</a:t>
                      </a:r>
                    </a:p>
                    <a:p>
                      <a:pPr marL="742950" indent="-742950">
                        <a:buAutoNum type="alphaLcParenR"/>
                      </a:pP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5 x 0 = 5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Que va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tracer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le lutin ?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  <a:tr h="2573673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35 x 2 + 35 x 8 =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( 100 + 3 ) x 12 =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  <p:grpSp>
        <p:nvGrpSpPr>
          <p:cNvPr id="3" name="Grouper 2"/>
          <p:cNvGrpSpPr/>
          <p:nvPr/>
        </p:nvGrpSpPr>
        <p:grpSpPr>
          <a:xfrm>
            <a:off x="8934317" y="0"/>
            <a:ext cx="3257683" cy="3686572"/>
            <a:chOff x="8934317" y="0"/>
            <a:chExt cx="3257683" cy="3686572"/>
          </a:xfrm>
        </p:grpSpPr>
        <p:pic>
          <p:nvPicPr>
            <p:cNvPr id="5" name="Image 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8934317" y="0"/>
              <a:ext cx="3257683" cy="3629025"/>
            </a:xfrm>
            <a:prstGeom prst="rect">
              <a:avLst/>
            </a:prstGeom>
          </p:spPr>
        </p:pic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3474" y="2866628"/>
              <a:ext cx="958526" cy="8199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49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695712"/>
              </p:ext>
            </p:extLst>
          </p:nvPr>
        </p:nvGraphicFramePr>
        <p:xfrm>
          <a:off x="769938" y="1265238"/>
          <a:ext cx="11069638" cy="548798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534819"/>
                <a:gridCol w="5534819"/>
              </a:tblGrid>
              <a:tr h="2792687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Comment sont les angles bleus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?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35" marR="91435" marT="45713" marB="45713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Comment</a:t>
                      </a:r>
                    </a:p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s’appelle un </a:t>
                      </a:r>
                    </a:p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tel</a:t>
                      </a:r>
                      <a:r>
                        <a:rPr lang="fr-FR" sz="3600" b="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triangle ?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35" marR="91435" marT="45713" marB="45713"/>
                </a:tc>
              </a:tr>
              <a:tr h="2695300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17 x 999 + 17 x 1 =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35" marR="91435" marT="45713" marB="45713"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Est-ce un tableau de proportionnalité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?</a:t>
                      </a:r>
                    </a:p>
                    <a:p>
                      <a:endParaRPr lang="fr-FR" sz="3600" b="0" baseline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35" marR="91435" marT="45713" marB="45713"/>
                </a:tc>
              </a:tr>
            </a:tbl>
          </a:graphicData>
        </a:graphic>
      </p:graphicFrame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88" y="1905000"/>
            <a:ext cx="3561484" cy="207519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673" y="494491"/>
            <a:ext cx="3318327" cy="2714221"/>
          </a:xfrm>
          <a:prstGeom prst="rect">
            <a:avLst/>
          </a:prstGeom>
        </p:spPr>
      </p:pic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961627"/>
              </p:ext>
            </p:extLst>
          </p:nvPr>
        </p:nvGraphicFramePr>
        <p:xfrm>
          <a:off x="6677578" y="5286895"/>
          <a:ext cx="3796458" cy="13300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8229"/>
                <a:gridCol w="1898229"/>
              </a:tblGrid>
              <a:tr h="665018"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5018"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12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20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 dirty="0"/>
              <a:t>Questions flash </a:t>
            </a:r>
            <a:r>
              <a:rPr lang="fr-FR" altLang="fr-FR" dirty="0" smtClean="0"/>
              <a:t>50</a:t>
            </a:r>
            <a:endParaRPr lang="fr-FR" alt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1241580"/>
              </p:ext>
            </p:extLst>
          </p:nvPr>
        </p:nvGraphicFramePr>
        <p:xfrm>
          <a:off x="1197033" y="1371600"/>
          <a:ext cx="10642543" cy="524033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060549"/>
                <a:gridCol w="5581994"/>
              </a:tblGrid>
              <a:tr h="2666665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Comment est ce triangle ?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Est-ce</a:t>
                      </a:r>
                      <a:r>
                        <a:rPr lang="fr-FR" sz="3600" b="0" kern="1200" baseline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un tableau de proportionnalité ?</a:t>
                      </a:r>
                    </a:p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</a:tr>
              <a:tr h="2573673"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234 x 0,1</a:t>
                      </a:r>
                    </a:p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=</a:t>
                      </a:r>
                      <a:r>
                        <a:rPr lang="fr-FR" sz="3600" b="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234 : …</a:t>
                      </a:r>
                    </a:p>
                    <a:p>
                      <a:r>
                        <a:rPr lang="fr-FR" sz="3600" b="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= … dixièmes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45</a:t>
                      </a:r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x 101 = </a:t>
                      </a:r>
                      <a:endParaRPr lang="fr-FR" sz="3600" b="0" dirty="0" smtClean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861028"/>
              </p:ext>
            </p:extLst>
          </p:nvPr>
        </p:nvGraphicFramePr>
        <p:xfrm>
          <a:off x="7052887" y="2528453"/>
          <a:ext cx="3038764" cy="1328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9382"/>
                <a:gridCol w="1519382"/>
              </a:tblGrid>
              <a:tr h="664326"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12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4326"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9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6" y="1905000"/>
            <a:ext cx="3561829" cy="20684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 dirty="0"/>
              <a:t>Questions flash </a:t>
            </a:r>
            <a:r>
              <a:rPr lang="fr-FR" altLang="fr-FR" dirty="0" smtClean="0"/>
              <a:t>51</a:t>
            </a:r>
            <a:endParaRPr lang="fr-FR" alt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4743853"/>
              </p:ext>
            </p:extLst>
          </p:nvPr>
        </p:nvGraphicFramePr>
        <p:xfrm>
          <a:off x="1627188" y="1371600"/>
          <a:ext cx="10212388" cy="5240338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106194"/>
                <a:gridCol w="5106194"/>
              </a:tblGrid>
              <a:tr h="2666665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53 x 12 =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Que va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tracer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le lutin ?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</a:tr>
              <a:tr h="2573673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0,4</a:t>
                      </a:r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x 0,2 =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Quel est le triple du</a:t>
                      </a:r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double de 100  ?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  <p:grpSp>
        <p:nvGrpSpPr>
          <p:cNvPr id="3" name="Grouper 2"/>
          <p:cNvGrpSpPr/>
          <p:nvPr/>
        </p:nvGrpSpPr>
        <p:grpSpPr>
          <a:xfrm>
            <a:off x="9129713" y="0"/>
            <a:ext cx="3062287" cy="3878427"/>
            <a:chOff x="9129713" y="0"/>
            <a:chExt cx="3062287" cy="3878427"/>
          </a:xfrm>
        </p:grpSpPr>
        <p:pic>
          <p:nvPicPr>
            <p:cNvPr id="5" name="Image 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9129713" y="0"/>
              <a:ext cx="3058319" cy="3878427"/>
            </a:xfrm>
            <a:prstGeom prst="rect">
              <a:avLst/>
            </a:prstGeom>
          </p:spPr>
        </p:pic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3762" y="3130715"/>
              <a:ext cx="908238" cy="7477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 dirty="0"/>
              <a:t>Questions flash </a:t>
            </a:r>
            <a:r>
              <a:rPr lang="fr-FR" altLang="fr-FR" dirty="0" smtClean="0"/>
              <a:t>52</a:t>
            </a:r>
            <a:endParaRPr lang="fr-FR" alt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5995860"/>
              </p:ext>
            </p:extLst>
          </p:nvPr>
        </p:nvGraphicFramePr>
        <p:xfrm>
          <a:off x="1627188" y="1371600"/>
          <a:ext cx="10212388" cy="524033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106194"/>
                <a:gridCol w="5106194"/>
              </a:tblGrid>
              <a:tr h="2666665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24 x 101 =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Un rôti de 600g coûte 9€. Quel est le prix au kilogramme</a:t>
                      </a:r>
                      <a:r>
                        <a:rPr lang="fr-FR" sz="3600" b="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?</a:t>
                      </a:r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  <a:tr h="2573673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 dirty="0"/>
              <a:t>Questions flash </a:t>
            </a:r>
            <a:r>
              <a:rPr lang="fr-FR" altLang="fr-FR" dirty="0" smtClean="0"/>
              <a:t>53</a:t>
            </a:r>
            <a:endParaRPr lang="fr-FR" alt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3362019"/>
              </p:ext>
            </p:extLst>
          </p:nvPr>
        </p:nvGraphicFramePr>
        <p:xfrm>
          <a:off x="1627188" y="1371600"/>
          <a:ext cx="10212388" cy="524033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106194"/>
                <a:gridCol w="5106194"/>
              </a:tblGrid>
              <a:tr h="2666665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19 – 7 – 2 =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Complète</a:t>
                      </a:r>
                      <a:r>
                        <a:rPr lang="fr-FR" sz="3600" b="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le tableau de proportionnalité : </a:t>
                      </a:r>
                    </a:p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  <a:tr h="2573673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10 003  x 0,02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=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7107"/>
              </p:ext>
            </p:extLst>
          </p:nvPr>
        </p:nvGraphicFramePr>
        <p:xfrm>
          <a:off x="7189585" y="2519706"/>
          <a:ext cx="3500582" cy="135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0291"/>
                <a:gridCol w="1750291"/>
              </a:tblGrid>
              <a:tr h="677012"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7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0,7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7012"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 dirty="0"/>
              <a:t>Questions flash </a:t>
            </a:r>
            <a:r>
              <a:rPr lang="fr-FR" altLang="fr-FR" dirty="0" smtClean="0"/>
              <a:t>54</a:t>
            </a:r>
            <a:endParaRPr lang="fr-FR" alt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876968"/>
              </p:ext>
            </p:extLst>
          </p:nvPr>
        </p:nvGraphicFramePr>
        <p:xfrm>
          <a:off x="1627188" y="1371600"/>
          <a:ext cx="10212388" cy="524033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106194"/>
                <a:gridCol w="5106194"/>
              </a:tblGrid>
              <a:tr h="2666665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3 x 2,4 + 7 x 2,4 =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Que va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tracer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le lutin ?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  <a:tr h="2573673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  <p:grpSp>
        <p:nvGrpSpPr>
          <p:cNvPr id="3" name="Grouper 2"/>
          <p:cNvGrpSpPr/>
          <p:nvPr/>
        </p:nvGrpSpPr>
        <p:grpSpPr>
          <a:xfrm>
            <a:off x="8821675" y="-1"/>
            <a:ext cx="3370325" cy="3814763"/>
            <a:chOff x="8821675" y="-1"/>
            <a:chExt cx="3370325" cy="3814763"/>
          </a:xfrm>
        </p:grpSpPr>
        <p:pic>
          <p:nvPicPr>
            <p:cNvPr id="5" name="Image 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8821675" y="-1"/>
              <a:ext cx="3370325" cy="3814763"/>
            </a:xfrm>
            <a:prstGeom prst="rect">
              <a:avLst/>
            </a:prstGeom>
          </p:spPr>
        </p:pic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8524" y="3313416"/>
              <a:ext cx="1133475" cy="50134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 dirty="0"/>
              <a:t>Questions flash </a:t>
            </a:r>
            <a:r>
              <a:rPr lang="fr-FR" altLang="fr-FR" dirty="0" smtClean="0"/>
              <a:t>55</a:t>
            </a:r>
            <a:endParaRPr lang="fr-FR" alt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4344668"/>
              </p:ext>
            </p:extLst>
          </p:nvPr>
        </p:nvGraphicFramePr>
        <p:xfrm>
          <a:off x="1627188" y="1371600"/>
          <a:ext cx="10212388" cy="524033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106194"/>
                <a:gridCol w="5106194"/>
              </a:tblGrid>
              <a:tr h="2666665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12 : 6 x 2 =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25 x 105 – 25 x 5 =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  <a:tr h="2573673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Comment appelle-t-on un triangle ayant un angle droit ?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 dirty="0"/>
              <a:t>Questions flash </a:t>
            </a:r>
            <a:r>
              <a:rPr lang="fr-FR" altLang="fr-FR" dirty="0" smtClean="0"/>
              <a:t>56</a:t>
            </a:r>
            <a:endParaRPr lang="fr-FR" alt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3299607"/>
              </p:ext>
            </p:extLst>
          </p:nvPr>
        </p:nvGraphicFramePr>
        <p:xfrm>
          <a:off x="1627188" y="1371600"/>
          <a:ext cx="10212388" cy="524033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106194"/>
                <a:gridCol w="5106194"/>
              </a:tblGrid>
              <a:tr h="2666665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2 + 4 x 5 =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  <a:tr h="2573673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53 x 12 =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 dirty="0"/>
              <a:t>Questions flash </a:t>
            </a:r>
            <a:r>
              <a:rPr lang="fr-FR" altLang="fr-FR" dirty="0" smtClean="0"/>
              <a:t>57</a:t>
            </a:r>
            <a:endParaRPr lang="fr-FR" alt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88535"/>
              </p:ext>
            </p:extLst>
          </p:nvPr>
        </p:nvGraphicFramePr>
        <p:xfrm>
          <a:off x="1627188" y="1371600"/>
          <a:ext cx="10212387" cy="524033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856009"/>
                <a:gridCol w="5356378"/>
              </a:tblGrid>
              <a:tr h="2666665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( 12 – 8 ) x 7 =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Complète le</a:t>
                      </a:r>
                      <a:r>
                        <a:rPr lang="fr-FR" sz="3600" b="0" kern="1200" baseline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tableau de proportionnalité :</a:t>
                      </a:r>
                    </a:p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</a:tr>
              <a:tr h="2573673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0,4</a:t>
                      </a:r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x 0,3 =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830306"/>
              </p:ext>
            </p:extLst>
          </p:nvPr>
        </p:nvGraphicFramePr>
        <p:xfrm>
          <a:off x="6716683" y="2652711"/>
          <a:ext cx="4956234" cy="13207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2078"/>
                <a:gridCol w="1652078"/>
                <a:gridCol w="1652078"/>
              </a:tblGrid>
              <a:tr h="660386"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6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0386"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8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12</a:t>
                      </a:r>
                      <a:endParaRPr lang="fr-FR" sz="3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457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5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627917" y="1371600"/>
          <a:ext cx="10212390" cy="550124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271647"/>
                <a:gridCol w="4940743"/>
              </a:tblGrid>
              <a:tr h="266660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blipFill rotWithShape="0">
                      <a:blip r:embed="rId3"/>
                      <a:stretch>
                        <a:fillRect l="-116" t="-3425" r="-93988" b="-114612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Aire d’un carré de côté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6 cm ?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  <a:tr h="2834640"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À quelle fréquence va-t-on manger à la cantine du collège si on est demi-pensionnaire ?(forme fractionnaire)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blipFill rotWithShape="0">
                      <a:blip r:embed="rId3"/>
                      <a:stretch>
                        <a:fillRect l="-106782" t="-97419" r="-247" b="-7957"/>
                      </a:stretch>
                    </a:blip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 dirty="0"/>
              <a:t>Questions flash </a:t>
            </a:r>
            <a:r>
              <a:rPr lang="fr-FR" altLang="fr-FR" dirty="0" smtClean="0"/>
              <a:t>58</a:t>
            </a:r>
            <a:endParaRPr lang="fr-FR" alt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7472040"/>
              </p:ext>
            </p:extLst>
          </p:nvPr>
        </p:nvGraphicFramePr>
        <p:xfrm>
          <a:off x="1627188" y="1371600"/>
          <a:ext cx="10212388" cy="5240338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106194"/>
                <a:gridCol w="5106194"/>
              </a:tblGrid>
              <a:tr h="2666665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99 x 3 =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Que va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tracer</a:t>
                      </a:r>
                    </a:p>
                    <a:p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le lutin ?</a:t>
                      </a:r>
                      <a:endParaRPr lang="fr-FR" sz="3600" b="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</a:tr>
              <a:tr h="2573673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1</a:t>
                      </a:r>
                      <a:r>
                        <a:rPr lang="fr-FR" sz="3600" b="0" baseline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003 x 8 – 8 x 3 =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  <p:grpSp>
        <p:nvGrpSpPr>
          <p:cNvPr id="3" name="Grouper 2"/>
          <p:cNvGrpSpPr/>
          <p:nvPr/>
        </p:nvGrpSpPr>
        <p:grpSpPr>
          <a:xfrm>
            <a:off x="8988511" y="100013"/>
            <a:ext cx="3203489" cy="3886200"/>
            <a:chOff x="8988511" y="100013"/>
            <a:chExt cx="3203489" cy="3886200"/>
          </a:xfrm>
        </p:grpSpPr>
        <p:pic>
          <p:nvPicPr>
            <p:cNvPr id="5" name="Image 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8988511" y="100013"/>
              <a:ext cx="3203489" cy="3886200"/>
            </a:xfrm>
            <a:prstGeom prst="rect">
              <a:avLst/>
            </a:prstGeom>
          </p:spPr>
        </p:pic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9376" y="3092338"/>
              <a:ext cx="660400" cy="893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471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 dirty="0"/>
              <a:t>Questions flash </a:t>
            </a:r>
            <a:r>
              <a:rPr lang="fr-FR" altLang="fr-FR" dirty="0" smtClean="0"/>
              <a:t>59</a:t>
            </a:r>
            <a:endParaRPr lang="fr-FR" alt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2838650"/>
              </p:ext>
            </p:extLst>
          </p:nvPr>
        </p:nvGraphicFramePr>
        <p:xfrm>
          <a:off x="1627188" y="1371600"/>
          <a:ext cx="10212388" cy="524033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106194"/>
                <a:gridCol w="5106194"/>
              </a:tblGrid>
              <a:tr h="2666665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4 x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( 2,5 + 20 ) =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  <a:tr h="2573673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96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 dirty="0"/>
              <a:t>Questions flash </a:t>
            </a:r>
            <a:r>
              <a:rPr lang="fr-FR" altLang="fr-FR" dirty="0" smtClean="0"/>
              <a:t>60</a:t>
            </a:r>
            <a:endParaRPr lang="fr-FR" alt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6261660"/>
              </p:ext>
            </p:extLst>
          </p:nvPr>
        </p:nvGraphicFramePr>
        <p:xfrm>
          <a:off x="1627188" y="1371600"/>
          <a:ext cx="10212388" cy="524033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106194"/>
                <a:gridCol w="5106194"/>
              </a:tblGrid>
              <a:tr h="2666665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18 x 99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  <a:tr h="2573673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41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 dirty="0"/>
              <a:t>Questions flash </a:t>
            </a:r>
            <a:r>
              <a:rPr lang="fr-FR" altLang="fr-FR" dirty="0" smtClean="0"/>
              <a:t>61</a:t>
            </a:r>
            <a:endParaRPr lang="fr-FR" alt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4922745"/>
              </p:ext>
            </p:extLst>
          </p:nvPr>
        </p:nvGraphicFramePr>
        <p:xfrm>
          <a:off x="1627188" y="1371600"/>
          <a:ext cx="10212388" cy="524033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106194"/>
                <a:gridCol w="5106194"/>
              </a:tblGrid>
              <a:tr h="2666665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11 x 52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  <a:tr h="2573673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42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 dirty="0"/>
              <a:t>Questions flash </a:t>
            </a:r>
            <a:r>
              <a:rPr lang="fr-FR" altLang="fr-FR" dirty="0" smtClean="0"/>
              <a:t>62</a:t>
            </a:r>
            <a:endParaRPr lang="fr-FR" alt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1412922"/>
              </p:ext>
            </p:extLst>
          </p:nvPr>
        </p:nvGraphicFramePr>
        <p:xfrm>
          <a:off x="1627188" y="1371600"/>
          <a:ext cx="10212388" cy="595695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106194"/>
                <a:gridCol w="5106194"/>
              </a:tblGrid>
              <a:tr h="2666665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36 x 9 =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Quelle expression</a:t>
                      </a:r>
                      <a:r>
                        <a:rPr lang="fr-FR" sz="3600" b="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numérique permet de calculer le volume d’une boite cubique obtenue en ôtant un cube d’arête 9cm à un cube d’arête 10cm ?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  <a:tr h="2573673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778" y="1"/>
            <a:ext cx="2017222" cy="20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7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 dirty="0"/>
              <a:t>Questions flash </a:t>
            </a:r>
            <a:r>
              <a:rPr lang="fr-FR" altLang="fr-FR" dirty="0" smtClean="0"/>
              <a:t>63</a:t>
            </a:r>
            <a:endParaRPr lang="fr-FR" alt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1416521"/>
              </p:ext>
            </p:extLst>
          </p:nvPr>
        </p:nvGraphicFramePr>
        <p:xfrm>
          <a:off x="1627188" y="1371600"/>
          <a:ext cx="10212388" cy="524033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106194"/>
                <a:gridCol w="5106194"/>
              </a:tblGrid>
              <a:tr h="2666665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101 x 86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=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0,5 x 12 =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  <a:tr h="2573673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587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 dirty="0"/>
              <a:t>Questions flash </a:t>
            </a:r>
            <a:r>
              <a:rPr lang="fr-FR" altLang="fr-FR" dirty="0" smtClean="0"/>
              <a:t>57</a:t>
            </a:r>
            <a:endParaRPr lang="fr-FR" alt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6671803"/>
              </p:ext>
            </p:extLst>
          </p:nvPr>
        </p:nvGraphicFramePr>
        <p:xfrm>
          <a:off x="1627188" y="1371600"/>
          <a:ext cx="10212388" cy="524033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106194"/>
                <a:gridCol w="5106194"/>
              </a:tblGrid>
              <a:tr h="2666665"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97</a:t>
                      </a:r>
                      <a:r>
                        <a:rPr lang="fr-FR" sz="3600" b="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x 15 + 3 x 15 =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0,5 x 0,4 = </a:t>
                      </a:r>
                    </a:p>
                    <a:p>
                      <a:endParaRPr lang="fr-FR" sz="3600" b="0" kern="1200" dirty="0" smtClean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0,5 x 0,3</a:t>
                      </a:r>
                      <a:r>
                        <a:rPr lang="fr-FR" sz="3600" b="0" kern="12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=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  <a:tr h="2573673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434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 dirty="0"/>
              <a:t>Questions flash </a:t>
            </a:r>
            <a:r>
              <a:rPr lang="fr-FR" altLang="fr-FR" dirty="0" smtClean="0"/>
              <a:t>50</a:t>
            </a:r>
            <a:endParaRPr lang="fr-FR" alt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627188" y="1371600"/>
          <a:ext cx="10212387" cy="524033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856009"/>
                <a:gridCol w="5356378"/>
              </a:tblGrid>
              <a:tr h="2666665">
                <a:tc>
                  <a:txBody>
                    <a:bodyPr/>
                    <a:lstStyle/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</a:tr>
              <a:tr h="2573673">
                <a:tc>
                  <a:txBody>
                    <a:bodyPr/>
                    <a:lstStyle/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77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 dirty="0"/>
              <a:t>Questions flash </a:t>
            </a:r>
            <a:r>
              <a:rPr lang="fr-FR" altLang="fr-FR" dirty="0" smtClean="0"/>
              <a:t>51</a:t>
            </a:r>
            <a:endParaRPr lang="fr-FR" alt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627188" y="1371600"/>
          <a:ext cx="10212388" cy="5240338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106194"/>
                <a:gridCol w="5106194"/>
              </a:tblGrid>
              <a:tr h="2666665">
                <a:tc>
                  <a:txBody>
                    <a:bodyPr/>
                    <a:lstStyle/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</a:tr>
              <a:tr h="2573673">
                <a:tc>
                  <a:txBody>
                    <a:bodyPr/>
                    <a:lstStyle/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15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 dirty="0"/>
              <a:t>Questions flash </a:t>
            </a:r>
            <a:r>
              <a:rPr lang="fr-FR" altLang="fr-FR" dirty="0" smtClean="0"/>
              <a:t>52</a:t>
            </a:r>
            <a:endParaRPr lang="fr-FR" alt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627188" y="1371600"/>
          <a:ext cx="10212388" cy="524033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106194"/>
                <a:gridCol w="5106194"/>
              </a:tblGrid>
              <a:tr h="2666665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  <a:tr h="2573673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14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6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627917" y="1371600"/>
          <a:ext cx="10212390" cy="524021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blipFill rotWithShape="0">
                      <a:blip r:embed="rId3"/>
                      <a:stretch>
                        <a:fillRect l="-119" t="-3425" r="-100239" b="-96804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Volume  d’un cube de côté 6 cm ?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Combien y </a:t>
                      </a:r>
                      <a:r>
                        <a:rPr lang="fr-FR" sz="3600" b="0" kern="1200" dirty="0" err="1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a-t-il</a:t>
                      </a: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d’axes de symétrie dans un carré ?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blipFill rotWithShape="0">
                      <a:blip r:embed="rId3"/>
                      <a:stretch>
                        <a:fillRect l="-100119" t="-107346" r="-239" b="-474"/>
                      </a:stretch>
                    </a:blip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 dirty="0"/>
              <a:t>Questions flash </a:t>
            </a:r>
            <a:r>
              <a:rPr lang="fr-FR" altLang="fr-FR" dirty="0" smtClean="0"/>
              <a:t>53</a:t>
            </a:r>
            <a:endParaRPr lang="fr-FR" alt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627188" y="1371600"/>
          <a:ext cx="10212388" cy="524033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106194"/>
                <a:gridCol w="5106194"/>
              </a:tblGrid>
              <a:tr h="2666665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  <a:tr h="2573673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46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 dirty="0"/>
              <a:t>Questions flash </a:t>
            </a:r>
            <a:r>
              <a:rPr lang="fr-FR" altLang="fr-FR" dirty="0" smtClean="0"/>
              <a:t>54</a:t>
            </a:r>
            <a:endParaRPr lang="fr-FR" alt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627188" y="1371600"/>
          <a:ext cx="10212388" cy="524033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106194"/>
                <a:gridCol w="5106194"/>
              </a:tblGrid>
              <a:tr h="2666665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  <a:tr h="2573673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82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 dirty="0"/>
              <a:t>Questions flash </a:t>
            </a:r>
            <a:r>
              <a:rPr lang="fr-FR" altLang="fr-FR" dirty="0" smtClean="0"/>
              <a:t>55</a:t>
            </a:r>
            <a:endParaRPr lang="fr-FR" alt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627188" y="1371600"/>
          <a:ext cx="10212388" cy="524033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106194"/>
                <a:gridCol w="5106194"/>
              </a:tblGrid>
              <a:tr h="2666665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  <a:tr h="2573673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446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 dirty="0"/>
              <a:t>Questions flash </a:t>
            </a:r>
            <a:r>
              <a:rPr lang="fr-FR" altLang="fr-FR" dirty="0" smtClean="0"/>
              <a:t>57</a:t>
            </a:r>
            <a:endParaRPr lang="fr-FR" alt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627188" y="1371600"/>
          <a:ext cx="10212388" cy="524033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106194"/>
                <a:gridCol w="5106194"/>
              </a:tblGrid>
              <a:tr h="2666665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  <a:tr h="2573673"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fr-FR" sz="36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1" marB="4572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730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Idées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28713" y="1212515"/>
            <a:ext cx="15827375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fr-FR" altLang="fr-FR" dirty="0">
                <a:latin typeface="Arial" charset="0"/>
              </a:rPr>
              <a:t>ÉNIGME !</a:t>
            </a:r>
          </a:p>
          <a:p>
            <a:pPr>
              <a:defRPr/>
            </a:pPr>
            <a:r>
              <a:rPr lang="fr-FR" altLang="fr-FR" dirty="0">
                <a:latin typeface="Arial" charset="0"/>
              </a:rPr>
              <a:t>réflexe :Aires, volumes, périmètres astucieux</a:t>
            </a:r>
          </a:p>
          <a:p>
            <a:pPr>
              <a:defRPr/>
            </a:pPr>
            <a:r>
              <a:rPr lang="fr-FR" altLang="fr-FR" dirty="0">
                <a:latin typeface="Arial" charset="0"/>
              </a:rPr>
              <a:t>MM p376 grandeurs</a:t>
            </a:r>
          </a:p>
          <a:p>
            <a:pPr>
              <a:defRPr/>
            </a:pPr>
            <a:endParaRPr lang="fr-FR" altLang="fr-FR" dirty="0">
              <a:latin typeface="Arial" charset="0"/>
            </a:endParaRPr>
          </a:p>
          <a:p>
            <a:pPr>
              <a:defRPr/>
            </a:pPr>
            <a:r>
              <a:rPr lang="fr-FR" altLang="fr-FR" dirty="0">
                <a:latin typeface="Arial" charset="0"/>
              </a:rPr>
              <a:t>Ordre de grandeurs</a:t>
            </a:r>
          </a:p>
          <a:p>
            <a:pPr>
              <a:defRPr/>
            </a:pPr>
            <a:endParaRPr lang="fr-FR" altLang="fr-FR" dirty="0">
              <a:latin typeface="Arial" charset="0"/>
            </a:endParaRPr>
          </a:p>
          <a:p>
            <a:pPr>
              <a:defRPr/>
            </a:pPr>
            <a:r>
              <a:rPr lang="fr-FR" altLang="fr-FR" dirty="0">
                <a:latin typeface="Arial" charset="0"/>
              </a:rPr>
              <a:t>Calculs astucieux </a:t>
            </a:r>
          </a:p>
          <a:p>
            <a:pPr>
              <a:defRPr/>
            </a:pPr>
            <a:r>
              <a:rPr lang="fr-FR" altLang="fr-FR" b="1" dirty="0">
                <a:latin typeface="Arial" charset="0"/>
              </a:rPr>
              <a:t>comparaison de nombre</a:t>
            </a:r>
          </a:p>
          <a:p>
            <a:pPr>
              <a:defRPr/>
            </a:pPr>
            <a:r>
              <a:rPr lang="fr-FR" altLang="fr-FR" dirty="0">
                <a:latin typeface="Arial" charset="0"/>
              </a:rPr>
              <a:t>Priorités opératoires</a:t>
            </a:r>
          </a:p>
          <a:p>
            <a:pPr>
              <a:defRPr/>
            </a:pPr>
            <a:r>
              <a:rPr lang="fr-FR" altLang="fr-FR" dirty="0">
                <a:latin typeface="Arial" charset="0"/>
              </a:rPr>
              <a:t>Développer et réduire</a:t>
            </a:r>
          </a:p>
          <a:p>
            <a:pPr>
              <a:defRPr/>
            </a:pPr>
            <a:r>
              <a:rPr lang="fr-FR" altLang="fr-FR" b="1" dirty="0">
                <a:latin typeface="Arial" charset="0"/>
              </a:rPr>
              <a:t>Critère de divisibilité</a:t>
            </a:r>
          </a:p>
          <a:p>
            <a:pPr>
              <a:defRPr/>
            </a:pPr>
            <a:endParaRPr lang="fr-FR" altLang="fr-FR" dirty="0">
              <a:latin typeface="Arial" charset="0"/>
            </a:endParaRPr>
          </a:p>
          <a:p>
            <a:pPr>
              <a:defRPr/>
            </a:pPr>
            <a:r>
              <a:rPr lang="fr-FR" altLang="fr-FR" dirty="0">
                <a:latin typeface="Arial" charset="0"/>
              </a:rPr>
              <a:t>Boites à idées + reprendre des choses déjà </a:t>
            </a:r>
            <a:r>
              <a:rPr lang="fr-FR" altLang="fr-FR" dirty="0" smtClean="0">
                <a:latin typeface="Arial" charset="0"/>
              </a:rPr>
              <a:t>demandées</a:t>
            </a:r>
          </a:p>
          <a:p>
            <a:pPr>
              <a:defRPr/>
            </a:pPr>
            <a:endParaRPr lang="fr-FR" altLang="fr-FR" dirty="0">
              <a:latin typeface="Arial" charset="0"/>
            </a:endParaRPr>
          </a:p>
          <a:p>
            <a:pPr>
              <a:defRPr/>
            </a:pPr>
            <a:r>
              <a:rPr lang="fr-FR" altLang="fr-FR" b="1" dirty="0" smtClean="0">
                <a:latin typeface="Arial" charset="0"/>
              </a:rPr>
              <a:t>Maths </a:t>
            </a:r>
            <a:r>
              <a:rPr lang="fr-FR" altLang="fr-FR" b="1" dirty="0" err="1" smtClean="0">
                <a:latin typeface="Arial" charset="0"/>
              </a:rPr>
              <a:t>élém</a:t>
            </a:r>
            <a:r>
              <a:rPr lang="fr-FR" altLang="fr-FR" b="1" dirty="0" smtClean="0">
                <a:latin typeface="Arial" charset="0"/>
              </a:rPr>
              <a:t> CM2 représentation des fractions usuelles.</a:t>
            </a:r>
          </a:p>
          <a:p>
            <a:pPr>
              <a:defRPr/>
            </a:pPr>
            <a:r>
              <a:rPr lang="fr-FR" altLang="fr-FR" b="1" dirty="0" smtClean="0">
                <a:latin typeface="Arial" charset="0"/>
              </a:rPr>
              <a:t>Questionnaire </a:t>
            </a:r>
            <a:r>
              <a:rPr lang="fr-FR" altLang="fr-FR" b="1" dirty="0" err="1" smtClean="0">
                <a:latin typeface="Arial" charset="0"/>
              </a:rPr>
              <a:t>Kza</a:t>
            </a:r>
            <a:endParaRPr lang="fr-FR" altLang="fr-FR" b="1" dirty="0" smtClean="0">
              <a:latin typeface="Arial" charset="0"/>
            </a:endParaRPr>
          </a:p>
          <a:p>
            <a:pPr>
              <a:defRPr/>
            </a:pPr>
            <a:r>
              <a:rPr lang="fr-FR" altLang="fr-FR" b="1" dirty="0" smtClean="0">
                <a:latin typeface="Arial" charset="0"/>
              </a:rPr>
              <a:t>Livre APMEP. </a:t>
            </a:r>
          </a:p>
          <a:p>
            <a:pPr>
              <a:defRPr/>
            </a:pPr>
            <a:r>
              <a:rPr lang="fr-FR" altLang="fr-FR" b="1" dirty="0" smtClean="0">
                <a:latin typeface="Arial" charset="0"/>
              </a:rPr>
              <a:t>Problème CM2</a:t>
            </a:r>
            <a:endParaRPr lang="fr-FR" altLang="fr-FR" b="1" dirty="0">
              <a:latin typeface="Arial" charset="0"/>
            </a:endParaRPr>
          </a:p>
          <a:p>
            <a:pPr>
              <a:defRPr/>
            </a:pPr>
            <a:endParaRPr lang="fr-FR" altLang="fr-FR" dirty="0">
              <a:latin typeface="Arial" charset="0"/>
            </a:endParaRPr>
          </a:p>
        </p:txBody>
      </p:sp>
      <p:pic>
        <p:nvPicPr>
          <p:cNvPr id="155651" name="Image 1" descr="../../../../triangle%20non%20constructib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400" y="-349250"/>
            <a:ext cx="31496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Idées</a:t>
            </a:r>
          </a:p>
        </p:txBody>
      </p:sp>
      <p:sp>
        <p:nvSpPr>
          <p:cNvPr id="4" name="Rectangle 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59012" y="1567698"/>
            <a:ext cx="6096000" cy="4247317"/>
          </a:xfrm>
          <a:prstGeom prst="rect">
            <a:avLst/>
          </a:prstGeom>
          <a:blipFill rotWithShape="0">
            <a:blip r:embed="rId3"/>
            <a:stretch>
              <a:fillRect l="-900" t="-1722" b="-1291"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95956" y="-1524226"/>
            <a:ext cx="15827375" cy="10895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 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MM p376 grandeurs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 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 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Multiplication par 9, 99, </a:t>
            </a:r>
            <a:r>
              <a:rPr lang="fr-FR" dirty="0" err="1">
                <a:latin typeface="+mn-lt"/>
              </a:rPr>
              <a:t>etc</a:t>
            </a:r>
            <a:endParaRPr lang="fr-FR" dirty="0"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Multiplication astucieuse Delta p 50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Périmètre d’un cercle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Peux-tu trouver un nombre tel que la somme de ce nombre et du produit de 7 par 15 est égale à 200 ?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Peux-tu trouver un nombre tel que le produit de ce nombre par 25 est égal au double de 50 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Division et multiplication par 10, 100, etc…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Ordre de grandeur p 53 delta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dirty="0">
                <a:latin typeface="+mn-lt"/>
              </a:rPr>
              <a:t>Critère de divisibilité par 2 ;5 ; 10 ; 3 ; 9 ; p 57 delta ( et suivantes)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 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Ppté triangle équilatéral, isocèle, rectangle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Symétrie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Changement d’unité d’aire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Différencier aire et volume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Comparer géométriquement des aires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 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- Reconnaître un parallélépipède rectangle de dimensions données à partir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- du dessin d’un de ses patrons,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- d’un dessin le représentant en perspective cavalière.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- Reconnaître dans une représentation en perspective cavalière du parallélépipède rectangle les arêtes de même longueur, les angles droits, les arêtes, les faces parallèles ou perpendiculaires.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Déterminer le volume d’un parallélépipède rectangle en se rapportant à un dénombrement d’unités,* en utilisant une formule.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- Connaître et utiliser les unités de volume et les relier aux unités de contenance.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- Savoir que 1 L = 1 dm3.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 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1 tonne =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Explications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234 x 0,1 = 243 / 10 = 234 dixièmes.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Laisser les élèves choisir la forme de la réponse (décimale ou fraction ) pour les questions type 0,2 x … = 1.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Utiliser </a:t>
            </a:r>
            <a:r>
              <a:rPr lang="fr-FR" dirty="0" err="1">
                <a:latin typeface="+mn-lt"/>
              </a:rPr>
              <a:t>Géogébra</a:t>
            </a:r>
            <a:r>
              <a:rPr lang="fr-FR" dirty="0">
                <a:latin typeface="+mn-lt"/>
              </a:rPr>
              <a:t> si possible en live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 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+mn-lt"/>
              </a:rPr>
              <a:t>Ajouter des questions de cours </a:t>
            </a:r>
            <a:r>
              <a:rPr lang="fr-FR" dirty="0" smtClean="0">
                <a:latin typeface="+mn-lt"/>
              </a:rPr>
              <a:t>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 smtClean="0"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smtClean="0">
                <a:latin typeface="+mn-lt"/>
              </a:rPr>
              <a:t>Géométrie mentale </a:t>
            </a:r>
            <a:r>
              <a:rPr lang="fr-FR" smtClean="0">
                <a:latin typeface="+mn-lt"/>
              </a:rPr>
              <a:t>matou matheux</a:t>
            </a:r>
            <a:endParaRPr lang="fr-FR" dirty="0">
              <a:latin typeface="+mn-lt"/>
            </a:endParaRPr>
          </a:p>
          <a:p>
            <a:pPr>
              <a:defRPr/>
            </a:pPr>
            <a:endParaRPr lang="fr-FR" altLang="fr-FR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7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627917" y="1371600"/>
          <a:ext cx="10212390" cy="524021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106195"/>
                <a:gridCol w="5106195"/>
              </a:tblGrid>
              <a:tr h="26666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Aire du rectangle suivant : </a:t>
                      </a:r>
                    </a:p>
                    <a:p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blipFill rotWithShape="0">
                      <a:blip r:embed="rId3"/>
                      <a:stretch>
                        <a:fillRect l="-100119" t="-3425" r="-239" b="-96804"/>
                      </a:stretch>
                    </a:blipFill>
                  </a:tcPr>
                </a:tc>
              </a:tr>
              <a:tr h="2573612"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Une règle qui mesure 3 dm mesure combien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de cm ?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blipFill rotWithShape="0">
                      <a:blip r:embed="rId3"/>
                      <a:stretch>
                        <a:fillRect l="-100119" t="-107346" r="-239" b="-474"/>
                      </a:stretch>
                    </a:blipFill>
                  </a:tcPr>
                </a:tc>
              </a:tr>
            </a:tbl>
          </a:graphicData>
        </a:graphic>
      </p:graphicFrame>
      <p:pic>
        <p:nvPicPr>
          <p:cNvPr id="47107" name="Image 4" descr="doc/aire%20c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1946275"/>
            <a:ext cx="3471862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r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altLang="fr-FR"/>
              <a:t>Questions flash 8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714895" y="1371600"/>
          <a:ext cx="11438312" cy="52402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869733"/>
                <a:gridCol w="5568579"/>
              </a:tblGrid>
              <a:tr h="2666602"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Armelle utilise un quart de son sac de 2kg farine. Combien cela fait-il de grammes ?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600" b="0" kern="120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Léa a mis 2h30 pour lire un livre, et Nina a mis 150 min. </a:t>
                      </a:r>
                    </a:p>
                    <a:p>
                      <a:r>
                        <a:rPr lang="fr-FR" sz="3600" b="0" kern="1200" dirty="0" smtClean="0">
                          <a:solidFill>
                            <a:schemeClr val="dk1"/>
                          </a:solidFill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Laquelle est la plus rapide ?</a:t>
                      </a:r>
                      <a:r>
                        <a:rPr lang="fr-FR" sz="3600" b="0" dirty="0" smtClean="0">
                          <a:effectLst/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 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  <a:tr h="257361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blipFill rotWithShape="0">
                      <a:blip r:embed="rId3"/>
                      <a:stretch>
                        <a:fillRect l="-104" t="-107346" r="-95119" b="-474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fr-FR" sz="3600" b="0" dirty="0" smtClean="0">
                          <a:latin typeface="Calibri (Corps)" charset="0"/>
                          <a:ea typeface="Calibri (Corps)" charset="0"/>
                          <a:cs typeface="Calibri (Corps)" charset="0"/>
                        </a:rPr>
                        <a:t>A =</a:t>
                      </a:r>
                      <a:endParaRPr lang="fr-FR" sz="3600" b="0" dirty="0">
                        <a:latin typeface="Calibri (Corps)" charset="0"/>
                        <a:ea typeface="Calibri (Corps)" charset="0"/>
                        <a:cs typeface="Calibri (Corps)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9155" name="Image 4" descr="aire%20cm%20d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088" y="4108450"/>
            <a:ext cx="3325812" cy="225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lute">
  <a:themeElements>
    <a:clrScheme name="Volut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Volut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Volute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10600</TotalTime>
  <Words>2358</Words>
  <Application>Microsoft Macintosh PowerPoint</Application>
  <PresentationFormat>Grand écran</PresentationFormat>
  <Paragraphs>640</Paragraphs>
  <Slides>76</Slides>
  <Notes>74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76</vt:i4>
      </vt:variant>
    </vt:vector>
  </HeadingPairs>
  <TitlesOfParts>
    <vt:vector size="85" baseType="lpstr">
      <vt:lpstr>Apple Chancery</vt:lpstr>
      <vt:lpstr>Calibri</vt:lpstr>
      <vt:lpstr>Calibri (Corps)</vt:lpstr>
      <vt:lpstr>Cambria Math</vt:lpstr>
      <vt:lpstr>Century Gothic</vt:lpstr>
      <vt:lpstr>Times New Roman</vt:lpstr>
      <vt:lpstr>Wingdings 3</vt:lpstr>
      <vt:lpstr>Arial</vt:lpstr>
      <vt:lpstr>Volute</vt:lpstr>
      <vt:lpstr>Questions flash 5°</vt:lpstr>
      <vt:lpstr>Questions flash 1</vt:lpstr>
      <vt:lpstr>Questions flash 2</vt:lpstr>
      <vt:lpstr>Questions flash 3</vt:lpstr>
      <vt:lpstr>Questions flash 4</vt:lpstr>
      <vt:lpstr>Questions flash 5</vt:lpstr>
      <vt:lpstr>Questions flash 6</vt:lpstr>
      <vt:lpstr>Questions flash 7</vt:lpstr>
      <vt:lpstr>Questions flash 8</vt:lpstr>
      <vt:lpstr>Questions flash 9</vt:lpstr>
      <vt:lpstr>Questions flash 10</vt:lpstr>
      <vt:lpstr>Questions flash 11</vt:lpstr>
      <vt:lpstr>Questions flash 12</vt:lpstr>
      <vt:lpstr>Questions flash 13</vt:lpstr>
      <vt:lpstr>Questions flash 14</vt:lpstr>
      <vt:lpstr>Questions flash 15</vt:lpstr>
      <vt:lpstr>Questions flash 16</vt:lpstr>
      <vt:lpstr>Questions flash 17</vt:lpstr>
      <vt:lpstr>Questions flash 18</vt:lpstr>
      <vt:lpstr>Questions flash 19</vt:lpstr>
      <vt:lpstr>Questions flash 20</vt:lpstr>
      <vt:lpstr>Questions flash 21</vt:lpstr>
      <vt:lpstr>Questions flash 22</vt:lpstr>
      <vt:lpstr>Questions flash 23</vt:lpstr>
      <vt:lpstr>Questions flash 24</vt:lpstr>
      <vt:lpstr>Questions flash 24</vt:lpstr>
      <vt:lpstr>Questions flash 25</vt:lpstr>
      <vt:lpstr>Questions flash 26</vt:lpstr>
      <vt:lpstr>Questions flash 27</vt:lpstr>
      <vt:lpstr>Questions flash 28</vt:lpstr>
      <vt:lpstr>Questions flash 29</vt:lpstr>
      <vt:lpstr>Questions flash 30</vt:lpstr>
      <vt:lpstr>Questions flash 31</vt:lpstr>
      <vt:lpstr>Questions flash 32</vt:lpstr>
      <vt:lpstr>Questions flash 33</vt:lpstr>
      <vt:lpstr>Questions flash 34</vt:lpstr>
      <vt:lpstr>Questions flash 35</vt:lpstr>
      <vt:lpstr>Questions flash 36 </vt:lpstr>
      <vt:lpstr>Questions flash 37</vt:lpstr>
      <vt:lpstr>Questions flash 38</vt:lpstr>
      <vt:lpstr>Questions flash 39</vt:lpstr>
      <vt:lpstr>Questions flash 40</vt:lpstr>
      <vt:lpstr>Questions flash 41</vt:lpstr>
      <vt:lpstr>Questions flash 42</vt:lpstr>
      <vt:lpstr>Questions flash 43</vt:lpstr>
      <vt:lpstr>Questions flash 44</vt:lpstr>
      <vt:lpstr>Questions flash 45</vt:lpstr>
      <vt:lpstr>Questions flash 46</vt:lpstr>
      <vt:lpstr>Questions flash 47</vt:lpstr>
      <vt:lpstr>Questions flash 48</vt:lpstr>
      <vt:lpstr>Questions flash 49</vt:lpstr>
      <vt:lpstr>Questions flash 50</vt:lpstr>
      <vt:lpstr>Questions flash 51</vt:lpstr>
      <vt:lpstr>Questions flash 52</vt:lpstr>
      <vt:lpstr>Questions flash 53</vt:lpstr>
      <vt:lpstr>Questions flash 54</vt:lpstr>
      <vt:lpstr>Questions flash 55</vt:lpstr>
      <vt:lpstr>Questions flash 56</vt:lpstr>
      <vt:lpstr>Questions flash 57</vt:lpstr>
      <vt:lpstr>Questions flash 58</vt:lpstr>
      <vt:lpstr>Questions flash 59</vt:lpstr>
      <vt:lpstr>Questions flash 60</vt:lpstr>
      <vt:lpstr>Questions flash 61</vt:lpstr>
      <vt:lpstr>Questions flash 62</vt:lpstr>
      <vt:lpstr>Questions flash 63</vt:lpstr>
      <vt:lpstr>Questions flash 57</vt:lpstr>
      <vt:lpstr>Questions flash 50</vt:lpstr>
      <vt:lpstr>Questions flash 51</vt:lpstr>
      <vt:lpstr>Questions flash 52</vt:lpstr>
      <vt:lpstr>Questions flash 53</vt:lpstr>
      <vt:lpstr>Questions flash 54</vt:lpstr>
      <vt:lpstr>Questions flash 55</vt:lpstr>
      <vt:lpstr>Questions flash 57</vt:lpstr>
      <vt:lpstr>Idées</vt:lpstr>
      <vt:lpstr>Idées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Questions flash 5°</dc:title>
  <dc:creator>Utilisateur de Microsoft Office</dc:creator>
  <cp:lastModifiedBy>Utilisateur de Microsoft Office</cp:lastModifiedBy>
  <cp:revision>132</cp:revision>
  <dcterms:created xsi:type="dcterms:W3CDTF">2016-12-20T13:55:07Z</dcterms:created>
  <dcterms:modified xsi:type="dcterms:W3CDTF">2016-12-31T16:20:37Z</dcterms:modified>
</cp:coreProperties>
</file>